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57" r:id="rId2"/>
    <p:sldId id="289" r:id="rId3"/>
    <p:sldId id="288" r:id="rId4"/>
    <p:sldId id="283" r:id="rId5"/>
    <p:sldId id="281" r:id="rId6"/>
    <p:sldId id="284" r:id="rId7"/>
    <p:sldId id="286"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6A3BE84-EC6A-434B-843A-D3FB0AF0A34C}" v="12" dt="2023-12-05T13:24:34.60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9" d="100"/>
          <a:sy n="79" d="100"/>
        </p:scale>
        <p:origin x="157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07/12/2023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40650175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16010673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2104102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6</a:t>
            </a:fld>
            <a:endParaRPr lang="en-GB" dirty="0">
              <a:solidFill>
                <a:prstClr val="black"/>
              </a:solidFill>
            </a:endParaRPr>
          </a:p>
        </p:txBody>
      </p:sp>
    </p:spTree>
    <p:extLst>
      <p:ext uri="{BB962C8B-B14F-4D97-AF65-F5344CB8AC3E}">
        <p14:creationId xmlns:p14="http://schemas.microsoft.com/office/powerpoint/2010/main" val="5057731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7</a:t>
            </a:fld>
            <a:endParaRPr lang="en-GB" dirty="0">
              <a:solidFill>
                <a:prstClr val="black"/>
              </a:solidFill>
            </a:endParaRPr>
          </a:p>
        </p:txBody>
      </p:sp>
    </p:spTree>
    <p:extLst>
      <p:ext uri="{BB962C8B-B14F-4D97-AF65-F5344CB8AC3E}">
        <p14:creationId xmlns:p14="http://schemas.microsoft.com/office/powerpoint/2010/main" val="2557054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07/12/2023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07/12/2023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07/12/2023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07/12/2023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07/12/2023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07/12/2023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07/12/2023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07/12/2023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07/12/2023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07/12/2023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07/12/2023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07/12/2023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bustedhalo.com/video/advent-in-two-minutes"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hyperlink" Target="https://www.youtube.com/watch?v=cZVjXsf_7aI" TargetMode="Externa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72299" y="385078"/>
            <a:ext cx="6899184" cy="1349280"/>
          </a:xfrm>
          <a:prstGeom prst="rect">
            <a:avLst/>
          </a:prstGeom>
        </p:spPr>
        <p:txBody>
          <a:bodyPr wrap="square">
            <a:spAutoFit/>
          </a:bodyPr>
          <a:lstStyle/>
          <a:p>
            <a:pPr algn="ctr"/>
            <a:r>
              <a:rPr lang="en-GB" sz="2400" b="1" dirty="0">
                <a:latin typeface="Comic Sans MS" panose="030F0702030302020204" pitchFamily="66" charset="0"/>
              </a:rPr>
              <a:t>Gospel Reflection</a:t>
            </a:r>
          </a:p>
          <a:p>
            <a:pPr algn="ctr"/>
            <a:r>
              <a:rPr lang="en-GB" sz="2800" b="1" dirty="0">
                <a:solidFill>
                  <a:srgbClr val="7030A0"/>
                </a:solidFill>
                <a:latin typeface="Comic Sans MS" panose="030F0702030302020204" pitchFamily="66" charset="0"/>
              </a:rPr>
              <a:t>The Second Sunday of Advent</a:t>
            </a:r>
          </a:p>
          <a:p>
            <a:pPr lvl="0" algn="ctr">
              <a:lnSpc>
                <a:spcPct val="107000"/>
              </a:lnSpc>
            </a:pPr>
            <a:r>
              <a:rPr lang="en-GB" sz="2400" b="1" dirty="0">
                <a:solidFill>
                  <a:prstClr val="black"/>
                </a:solidFill>
                <a:latin typeface="Comic Sans MS" panose="030F0702030302020204" pitchFamily="66" charset="0"/>
              </a:rPr>
              <a:t> Matthew3:1-11</a:t>
            </a:r>
            <a:endParaRPr lang="en-GB" sz="2800" dirty="0">
              <a:solidFill>
                <a:srgbClr val="7030A0"/>
              </a:solidFill>
              <a:latin typeface="Comic Sans MS" panose="030F0702030302020204" pitchFamily="66" charset="0"/>
            </a:endParaRPr>
          </a:p>
          <a:p>
            <a:pPr algn="ctr"/>
            <a:endParaRPr lang="en-GB" sz="400" dirty="0">
              <a:latin typeface="Kristen ITC" panose="03050502040202030202" pitchFamily="66" charset="0"/>
            </a:endParaRPr>
          </a:p>
        </p:txBody>
      </p:sp>
      <p:sp>
        <p:nvSpPr>
          <p:cNvPr id="5" name="Rectangle 4"/>
          <p:cNvSpPr/>
          <p:nvPr/>
        </p:nvSpPr>
        <p:spPr>
          <a:xfrm>
            <a:off x="422370" y="6309320"/>
            <a:ext cx="5517781" cy="369332"/>
          </a:xfrm>
          <a:prstGeom prst="rect">
            <a:avLst/>
          </a:prstGeom>
        </p:spPr>
        <p:txBody>
          <a:bodyPr wrap="square">
            <a:spAutoFit/>
          </a:bodyPr>
          <a:lstStyle/>
          <a:p>
            <a:r>
              <a:rPr lang="en-GB" dirty="0">
                <a:hlinkClick r:id="rId3"/>
              </a:rPr>
              <a:t>https://bustedhalo.com/video/advent-in-two-minutes</a:t>
            </a:r>
            <a:r>
              <a:rPr lang="en-GB" dirty="0"/>
              <a:t> </a:t>
            </a:r>
          </a:p>
        </p:txBody>
      </p:sp>
      <p:pic>
        <p:nvPicPr>
          <p:cNvPr id="15" name="Picture 14" descr="Image result for 2nd sunday of Advent"/>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48580" y="1916832"/>
            <a:ext cx="6899184" cy="3816424"/>
          </a:xfrm>
          <a:prstGeom prst="rect">
            <a:avLst/>
          </a:prstGeom>
          <a:noFill/>
          <a:ln>
            <a:noFill/>
          </a:ln>
        </p:spPr>
      </p:pic>
      <p:sp>
        <p:nvSpPr>
          <p:cNvPr id="7" name="TextBox 6"/>
          <p:cNvSpPr txBox="1"/>
          <p:nvPr/>
        </p:nvSpPr>
        <p:spPr>
          <a:xfrm>
            <a:off x="539552" y="5949280"/>
            <a:ext cx="4896544" cy="369332"/>
          </a:xfrm>
          <a:prstGeom prst="rect">
            <a:avLst/>
          </a:prstGeom>
          <a:noFill/>
        </p:spPr>
        <p:txBody>
          <a:bodyPr wrap="square" rtlCol="0">
            <a:spAutoFit/>
          </a:bodyPr>
          <a:lstStyle/>
          <a:p>
            <a:r>
              <a:rPr lang="en-GB">
                <a:hlinkClick r:id="rId5"/>
              </a:rPr>
              <a:t>https://www.youtube.com/watch?v=cZVjXsf_7aI</a:t>
            </a:r>
            <a:endParaRPr lang="en-GB" dirty="0"/>
          </a:p>
        </p:txBody>
      </p:sp>
    </p:spTree>
    <p:extLst>
      <p:ext uri="{BB962C8B-B14F-4D97-AF65-F5344CB8AC3E}">
        <p14:creationId xmlns:p14="http://schemas.microsoft.com/office/powerpoint/2010/main" val="998193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077819495"/>
              </p:ext>
            </p:extLst>
          </p:nvPr>
        </p:nvGraphicFramePr>
        <p:xfrm>
          <a:off x="323528" y="260649"/>
          <a:ext cx="8568952" cy="6449759"/>
        </p:xfrm>
        <a:graphic>
          <a:graphicData uri="http://schemas.openxmlformats.org/drawingml/2006/table">
            <a:tbl>
              <a:tblPr/>
              <a:tblGrid>
                <a:gridCol w="8568952">
                  <a:extLst>
                    <a:ext uri="{9D8B030D-6E8A-4147-A177-3AD203B41FA5}">
                      <a16:colId xmlns:a16="http://schemas.microsoft.com/office/drawing/2014/main" val="3557697934"/>
                    </a:ext>
                  </a:extLst>
                </a:gridCol>
              </a:tblGrid>
              <a:tr h="6408712">
                <a:tc>
                  <a:txBody>
                    <a:bodyPr/>
                    <a:lstStyle/>
                    <a:p>
                      <a:pPr algn="l">
                        <a:lnSpc>
                          <a:spcPct val="107000"/>
                        </a:lnSpc>
                        <a:spcAft>
                          <a:spcPts val="800"/>
                        </a:spcAft>
                      </a:pPr>
                      <a:r>
                        <a:rPr lang="en-GB" sz="2400" b="1"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Gospel</a:t>
                      </a:r>
                    </a:p>
                    <a:p>
                      <a:pPr algn="l">
                        <a:lnSpc>
                          <a:spcPct val="107000"/>
                        </a:lnSpc>
                        <a:spcAft>
                          <a:spcPts val="80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In those days John the Baptist came, preaching in the wilderness of Judea and saying, “Repent, for the kingdom of heaven has come near.” </a:t>
                      </a:r>
                      <a:r>
                        <a:rPr lang="en-GB" sz="2000" b="1" baseline="3000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2000" dirty="0">
                          <a:effectLst/>
                          <a:latin typeface="Comic Sans MS" panose="030F0702030302020204" pitchFamily="66" charset="0"/>
                          <a:ea typeface="Calibri" panose="020F0502020204030204" pitchFamily="34" charset="0"/>
                          <a:cs typeface="Times New Roman" panose="02020603050405020304" pitchFamily="18" charset="0"/>
                        </a:rPr>
                        <a:t>This is he who was spoken of through the prophet Isaiah:</a:t>
                      </a:r>
                    </a:p>
                    <a:p>
                      <a:pPr algn="l">
                        <a:spcAft>
                          <a:spcPts val="0"/>
                        </a:spcAft>
                      </a:pPr>
                      <a:r>
                        <a:rPr lang="en-GB" sz="2000" dirty="0">
                          <a:effectLst/>
                          <a:latin typeface="Comic Sans MS" panose="030F0702030302020204" pitchFamily="66" charset="0"/>
                          <a:ea typeface="Times New Roman" panose="02020603050405020304" pitchFamily="18" charset="0"/>
                          <a:cs typeface="Times New Roman" panose="02020603050405020304" pitchFamily="18" charset="0"/>
                        </a:rPr>
                        <a:t>“A voice of one calling in the wilderness,</a:t>
                      </a:r>
                      <a:br>
                        <a:rPr lang="en-GB" sz="2000" dirty="0">
                          <a:effectLst/>
                          <a:latin typeface="Comic Sans MS" panose="030F0702030302020204" pitchFamily="66" charset="0"/>
                          <a:ea typeface="Times New Roman" panose="02020603050405020304" pitchFamily="18" charset="0"/>
                          <a:cs typeface="Times New Roman" panose="02020603050405020304" pitchFamily="18" charset="0"/>
                        </a:rPr>
                      </a:br>
                      <a:r>
                        <a:rPr lang="en-GB" sz="2000" b="1" dirty="0">
                          <a:effectLst/>
                          <a:latin typeface="Comic Sans MS" panose="030F0702030302020204" pitchFamily="66" charset="0"/>
                          <a:ea typeface="Times New Roman" panose="02020603050405020304" pitchFamily="18" charset="0"/>
                          <a:cs typeface="Times New Roman" panose="02020603050405020304" pitchFamily="18" charset="0"/>
                        </a:rPr>
                        <a:t>‘Prepare the way for the Lord,</a:t>
                      </a:r>
                      <a:br>
                        <a:rPr lang="en-GB" sz="2000" b="1" dirty="0">
                          <a:effectLst/>
                          <a:latin typeface="Comic Sans MS" panose="030F0702030302020204" pitchFamily="66" charset="0"/>
                          <a:ea typeface="Times New Roman" panose="02020603050405020304" pitchFamily="18" charset="0"/>
                          <a:cs typeface="Times New Roman" panose="02020603050405020304" pitchFamily="18" charset="0"/>
                        </a:rPr>
                      </a:br>
                      <a:r>
                        <a:rPr lang="en-GB" sz="2000" dirty="0">
                          <a:effectLst/>
                          <a:latin typeface="Comic Sans MS" panose="030F0702030302020204" pitchFamily="66" charset="0"/>
                          <a:ea typeface="Times New Roman" panose="02020603050405020304" pitchFamily="18" charset="0"/>
                          <a:cs typeface="Times New Roman" panose="02020603050405020304" pitchFamily="18" charset="0"/>
                        </a:rPr>
                        <a:t> make straight paths for him.’”</a:t>
                      </a: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p>
                      <a:pPr algn="l">
                        <a:spcAft>
                          <a:spcPts val="0"/>
                        </a:spcAft>
                      </a:pPr>
                      <a:r>
                        <a:rPr lang="en-GB" sz="2000" b="1" baseline="30000" dirty="0">
                          <a:effectLst/>
                          <a:latin typeface="Comic Sans MS" panose="030F0702030302020204" pitchFamily="66" charset="0"/>
                          <a:ea typeface="Times New Roman" panose="02020603050405020304" pitchFamily="18" charset="0"/>
                          <a:cs typeface="Times New Roman" panose="02020603050405020304" pitchFamily="18" charset="0"/>
                        </a:rPr>
                        <a:t> </a:t>
                      </a:r>
                      <a:r>
                        <a:rPr lang="en-GB" sz="2000" dirty="0">
                          <a:effectLst/>
                          <a:latin typeface="Comic Sans MS" panose="030F0702030302020204" pitchFamily="66" charset="0"/>
                          <a:ea typeface="Times New Roman" panose="02020603050405020304" pitchFamily="18" charset="0"/>
                          <a:cs typeface="Times New Roman" panose="02020603050405020304" pitchFamily="18" charset="0"/>
                        </a:rPr>
                        <a:t>John’s clothes were made of camel’s hair, and he had a leather belt around his waist. His food was locusts and wild honey. People went out to him from Jerusalem and all Judea and the whole region of the Jordan. </a:t>
                      </a:r>
                      <a:r>
                        <a:rPr lang="en-GB" sz="2000" b="1" baseline="30000" dirty="0">
                          <a:effectLst/>
                          <a:latin typeface="Comic Sans MS" panose="030F0702030302020204" pitchFamily="66" charset="0"/>
                          <a:ea typeface="Times New Roman" panose="02020603050405020304" pitchFamily="18" charset="0"/>
                          <a:cs typeface="Times New Roman" panose="02020603050405020304" pitchFamily="18" charset="0"/>
                        </a:rPr>
                        <a:t> </a:t>
                      </a:r>
                      <a:r>
                        <a:rPr lang="en-GB" sz="2000" dirty="0">
                          <a:effectLst/>
                          <a:latin typeface="Comic Sans MS" panose="030F0702030302020204" pitchFamily="66" charset="0"/>
                          <a:ea typeface="Times New Roman" panose="02020603050405020304" pitchFamily="18" charset="0"/>
                          <a:cs typeface="Times New Roman" panose="02020603050405020304" pitchFamily="18" charset="0"/>
                        </a:rPr>
                        <a:t>Confessing their sins, they were baptized by him in the Jordan River.</a:t>
                      </a: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p>
                      <a:pPr algn="l">
                        <a:spcAft>
                          <a:spcPts val="0"/>
                        </a:spcAft>
                      </a:pPr>
                      <a:r>
                        <a:rPr lang="en-GB" sz="2000" dirty="0">
                          <a:effectLst/>
                          <a:latin typeface="Comic Sans MS" panose="030F0702030302020204" pitchFamily="66" charset="0"/>
                          <a:ea typeface="Times New Roman" panose="02020603050405020304" pitchFamily="18" charset="0"/>
                          <a:cs typeface="Times New Roman" panose="02020603050405020304" pitchFamily="18" charset="0"/>
                        </a:rPr>
                        <a:t>But when he saw many of the Pharisees and Sadducees coming to where he was baptizing, he said to them: “You brood of vipers! Who warned you to flee from the coming wrath? </a:t>
                      </a:r>
                    </a:p>
                    <a:p>
                      <a:pPr algn="l">
                        <a:spcAft>
                          <a:spcPts val="0"/>
                        </a:spcAft>
                      </a:pP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p>
                      <a:pPr algn="l">
                        <a:spcAft>
                          <a:spcPts val="0"/>
                        </a:spcAft>
                      </a:pPr>
                      <a:r>
                        <a:rPr lang="en-GB" sz="2000" dirty="0">
                          <a:effectLst/>
                          <a:latin typeface="Comic Sans MS" panose="030F0702030302020204" pitchFamily="66" charset="0"/>
                          <a:ea typeface="Times New Roman" panose="02020603050405020304" pitchFamily="18" charset="0"/>
                          <a:cs typeface="Times New Roman" panose="02020603050405020304" pitchFamily="18" charset="0"/>
                        </a:rPr>
                        <a:t>“I baptize you with water for repentance. But after me comes one who is more powerful than I, whose sandals I am not worthy to carry. He will baptize you with the Holy Spirit and fire.</a:t>
                      </a:r>
                      <a:r>
                        <a:rPr lang="en-GB" sz="2000" dirty="0">
                          <a:effectLst/>
                          <a:latin typeface="Comic Sans MS" panose="030F0702030302020204" pitchFamily="66" charset="0"/>
                          <a:ea typeface="Calibri" panose="020F0502020204030204" pitchFamily="34" charset="0"/>
                          <a:cs typeface="Times New Roman" panose="02020603050405020304" pitchFamily="18" charset="0"/>
                        </a:rPr>
                        <a:t>”</a:t>
                      </a:r>
                    </a:p>
                    <a:p>
                      <a:pPr algn="l">
                        <a:spcAft>
                          <a:spcPts val="0"/>
                        </a:spcAft>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642887754"/>
                  </a:ext>
                </a:extLst>
              </a:tr>
            </a:tbl>
          </a:graphicData>
        </a:graphic>
      </p:graphicFrame>
    </p:spTree>
    <p:extLst>
      <p:ext uri="{BB962C8B-B14F-4D97-AF65-F5344CB8AC3E}">
        <p14:creationId xmlns:p14="http://schemas.microsoft.com/office/powerpoint/2010/main" val="39970838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 descr="Image result for love one anothe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Rectangle 5"/>
          <p:cNvSpPr/>
          <p:nvPr/>
        </p:nvSpPr>
        <p:spPr>
          <a:xfrm>
            <a:off x="2555776" y="30179"/>
            <a:ext cx="3672408" cy="523220"/>
          </a:xfrm>
          <a:prstGeom prst="rect">
            <a:avLst/>
          </a:prstGeom>
        </p:spPr>
        <p:txBody>
          <a:bodyPr wrap="square">
            <a:spAutoFit/>
          </a:bodyPr>
          <a:lstStyle/>
          <a:p>
            <a:pPr algn="ctr"/>
            <a:r>
              <a:rPr lang="en-GB" sz="2800" b="1" dirty="0">
                <a:solidFill>
                  <a:srgbClr val="7030A0"/>
                </a:solidFill>
                <a:latin typeface="Comic Sans MS" panose="030F0702030302020204" pitchFamily="66" charset="0"/>
              </a:rPr>
              <a:t>Gospel Reflection</a:t>
            </a:r>
          </a:p>
        </p:txBody>
      </p:sp>
      <p:graphicFrame>
        <p:nvGraphicFramePr>
          <p:cNvPr id="2" name="Table 1"/>
          <p:cNvGraphicFramePr>
            <a:graphicFrameLocks noGrp="1"/>
          </p:cNvGraphicFramePr>
          <p:nvPr>
            <p:extLst>
              <p:ext uri="{D42A27DB-BD31-4B8C-83A1-F6EECF244321}">
                <p14:modId xmlns:p14="http://schemas.microsoft.com/office/powerpoint/2010/main" val="1871669816"/>
              </p:ext>
            </p:extLst>
          </p:nvPr>
        </p:nvGraphicFramePr>
        <p:xfrm>
          <a:off x="167543" y="692696"/>
          <a:ext cx="8808913" cy="5920740"/>
        </p:xfrm>
        <a:graphic>
          <a:graphicData uri="http://schemas.openxmlformats.org/drawingml/2006/table">
            <a:tbl>
              <a:tblPr/>
              <a:tblGrid>
                <a:gridCol w="8808913">
                  <a:extLst>
                    <a:ext uri="{9D8B030D-6E8A-4147-A177-3AD203B41FA5}">
                      <a16:colId xmlns:a16="http://schemas.microsoft.com/office/drawing/2014/main" val="627349855"/>
                    </a:ext>
                  </a:extLst>
                </a:gridCol>
              </a:tblGrid>
              <a:tr h="4841896">
                <a:tc>
                  <a:txBody>
                    <a:bodyPr/>
                    <a:lstStyle/>
                    <a:p>
                      <a:pPr algn="l">
                        <a:lnSpc>
                          <a:spcPct val="115000"/>
                        </a:lnSpc>
                        <a:spcAft>
                          <a:spcPts val="800"/>
                        </a:spcAft>
                      </a:pPr>
                      <a:r>
                        <a:rPr lang="en-US" sz="2300" dirty="0">
                          <a:effectLst/>
                          <a:latin typeface="Comic Sans MS" panose="030F0702030302020204" pitchFamily="66" charset="0"/>
                          <a:ea typeface="Calibri" panose="020F0502020204030204" pitchFamily="34" charset="0"/>
                          <a:cs typeface="Times New Roman" panose="02020603050405020304" pitchFamily="18" charset="0"/>
                        </a:rPr>
                        <a:t>This week’s Gospel invites us to consider the teachings of John the Baptist. </a:t>
                      </a:r>
                    </a:p>
                    <a:p>
                      <a:pPr algn="l">
                        <a:lnSpc>
                          <a:spcPct val="115000"/>
                        </a:lnSpc>
                        <a:spcAft>
                          <a:spcPts val="800"/>
                        </a:spcAft>
                      </a:pPr>
                      <a:r>
                        <a:rPr lang="en-US" sz="2300" dirty="0">
                          <a:effectLst/>
                          <a:latin typeface="Comic Sans MS" panose="030F0702030302020204" pitchFamily="66" charset="0"/>
                          <a:ea typeface="Calibri" panose="020F0502020204030204" pitchFamily="34" charset="0"/>
                          <a:cs typeface="Times New Roman" panose="02020603050405020304" pitchFamily="18" charset="0"/>
                        </a:rPr>
                        <a:t>So, what is John’s mission? He is calling on people, on us, to prepare for the Lord’s coming.  As John's message prepared the way for Jesus, we too are called to prepare ourselves for Jesus' coming at Christmas by showing ‘repentance’ and a ‘change of heart’. We can respond to John's message by making changes in our lives, considering our actions and thinking about what we can do better. The season of Advent is a time for us to focus on making good choices so that we have tried to be ready to receive Jesus into our hearts.</a:t>
                      </a:r>
                    </a:p>
                    <a:p>
                      <a:pPr algn="l">
                        <a:lnSpc>
                          <a:spcPct val="115000"/>
                        </a:lnSpc>
                        <a:spcAft>
                          <a:spcPts val="800"/>
                        </a:spcAft>
                      </a:pPr>
                      <a:endParaRPr lang="en-US" sz="2300" dirty="0">
                        <a:effectLst/>
                        <a:latin typeface="Comic Sans MS" panose="030F0702030302020204" pitchFamily="66" charset="0"/>
                        <a:ea typeface="Calibri" panose="020F0502020204030204" pitchFamily="34" charset="0"/>
                        <a:cs typeface="Times New Roman" panose="02020603050405020304" pitchFamily="18" charset="0"/>
                      </a:endParaRPr>
                    </a:p>
                    <a:p>
                      <a:pPr marL="342900" indent="-342900" algn="l">
                        <a:lnSpc>
                          <a:spcPct val="115000"/>
                        </a:lnSpc>
                        <a:spcAft>
                          <a:spcPts val="800"/>
                        </a:spcAft>
                        <a:buFont typeface="Courier New" panose="02070309020205020404" pitchFamily="49" charset="0"/>
                        <a:buChar char="o"/>
                      </a:pPr>
                      <a:r>
                        <a:rPr lang="en-US" sz="2000" b="1"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How will you change your heart this Christmas?</a:t>
                      </a:r>
                    </a:p>
                    <a:p>
                      <a:pPr marL="342900" indent="-342900" algn="l">
                        <a:lnSpc>
                          <a:spcPct val="115000"/>
                        </a:lnSpc>
                        <a:spcAft>
                          <a:spcPts val="800"/>
                        </a:spcAft>
                        <a:buFont typeface="Courier New" panose="02070309020205020404" pitchFamily="49" charset="0"/>
                        <a:buChar char="o"/>
                      </a:pPr>
                      <a:r>
                        <a:rPr lang="en-US" sz="2000" b="1"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What will you do differently?</a:t>
                      </a:r>
                    </a:p>
                  </a:txBody>
                  <a:tcPr marL="114300" marR="114300" marT="0" marB="0">
                    <a:lnL>
                      <a:noFill/>
                    </a:lnL>
                    <a:lnR>
                      <a:noFill/>
                    </a:lnR>
                    <a:lnT>
                      <a:noFill/>
                    </a:lnT>
                    <a:lnB>
                      <a:noFill/>
                    </a:lnB>
                  </a:tcPr>
                </a:tc>
                <a:extLst>
                  <a:ext uri="{0D108BD9-81ED-4DB2-BD59-A6C34878D82A}">
                    <a16:rowId xmlns:a16="http://schemas.microsoft.com/office/drawing/2014/main" val="3476781383"/>
                  </a:ext>
                </a:extLst>
              </a:tr>
            </a:tbl>
          </a:graphicData>
        </a:graphic>
      </p:graphicFrame>
    </p:spTree>
    <p:extLst>
      <p:ext uri="{BB962C8B-B14F-4D97-AF65-F5344CB8AC3E}">
        <p14:creationId xmlns:p14="http://schemas.microsoft.com/office/powerpoint/2010/main" val="41483342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9"/>
          <p:cNvSpPr>
            <a:spLocks noChangeArrowheads="1"/>
          </p:cNvSpPr>
          <p:nvPr/>
        </p:nvSpPr>
        <p:spPr bwMode="auto">
          <a:xfrm>
            <a:off x="0" y="326395"/>
            <a:ext cx="219932"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1" name="Rectangle 10"/>
          <p:cNvSpPr/>
          <p:nvPr/>
        </p:nvSpPr>
        <p:spPr>
          <a:xfrm>
            <a:off x="392934" y="6399775"/>
            <a:ext cx="5025527" cy="338554"/>
          </a:xfrm>
          <a:prstGeom prst="rect">
            <a:avLst/>
          </a:prstGeom>
        </p:spPr>
        <p:txBody>
          <a:bodyPr wrap="square">
            <a:spAutoFit/>
          </a:bodyPr>
          <a:lstStyle/>
          <a:p>
            <a:endParaRPr lang="en-GB" sz="1600" dirty="0"/>
          </a:p>
        </p:txBody>
      </p:sp>
      <p:sp>
        <p:nvSpPr>
          <p:cNvPr id="3" name="Rectangle 2"/>
          <p:cNvSpPr/>
          <p:nvPr/>
        </p:nvSpPr>
        <p:spPr>
          <a:xfrm>
            <a:off x="2965316" y="213447"/>
            <a:ext cx="2911909" cy="487506"/>
          </a:xfrm>
          <a:prstGeom prst="rect">
            <a:avLst/>
          </a:prstGeom>
        </p:spPr>
        <p:txBody>
          <a:bodyPr wrap="square">
            <a:spAutoFit/>
          </a:bodyPr>
          <a:lstStyle/>
          <a:p>
            <a:pPr>
              <a:lnSpc>
                <a:spcPct val="107000"/>
              </a:lnSpc>
              <a:spcAft>
                <a:spcPts val="800"/>
              </a:spcAft>
            </a:pPr>
            <a:r>
              <a:rPr lang="en-GB" sz="2400" b="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Post-it Challenge:</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p:txBody>
      </p:sp>
      <p:pic>
        <p:nvPicPr>
          <p:cNvPr id="16" name="Picture 15" descr="Image result for Advent is a time to prepare our hearts to receive Christ"/>
          <p:cNvPicPr/>
          <p:nvPr/>
        </p:nvPicPr>
        <p:blipFill>
          <a:blip r:embed="rId3">
            <a:extLst>
              <a:ext uri="{28A0092B-C50C-407E-A947-70E740481C1C}">
                <a14:useLocalDpi xmlns:a14="http://schemas.microsoft.com/office/drawing/2010/main" val="0"/>
              </a:ext>
            </a:extLst>
          </a:blip>
          <a:srcRect/>
          <a:stretch>
            <a:fillRect/>
          </a:stretch>
        </p:blipFill>
        <p:spPr bwMode="auto">
          <a:xfrm>
            <a:off x="219932" y="980728"/>
            <a:ext cx="5316772" cy="3308321"/>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aphicFrame>
        <p:nvGraphicFramePr>
          <p:cNvPr id="6" name="Table 5"/>
          <p:cNvGraphicFramePr>
            <a:graphicFrameLocks noGrp="1"/>
          </p:cNvGraphicFramePr>
          <p:nvPr>
            <p:extLst>
              <p:ext uri="{D42A27DB-BD31-4B8C-83A1-F6EECF244321}">
                <p14:modId xmlns:p14="http://schemas.microsoft.com/office/powerpoint/2010/main" val="624311882"/>
              </p:ext>
            </p:extLst>
          </p:nvPr>
        </p:nvGraphicFramePr>
        <p:xfrm>
          <a:off x="5881839" y="980729"/>
          <a:ext cx="2861361" cy="3600400"/>
        </p:xfrm>
        <a:graphic>
          <a:graphicData uri="http://schemas.openxmlformats.org/drawingml/2006/table">
            <a:tbl>
              <a:tblPr/>
              <a:tblGrid>
                <a:gridCol w="2861361">
                  <a:extLst>
                    <a:ext uri="{9D8B030D-6E8A-4147-A177-3AD203B41FA5}">
                      <a16:colId xmlns:a16="http://schemas.microsoft.com/office/drawing/2014/main" val="711911818"/>
                    </a:ext>
                  </a:extLst>
                </a:gridCol>
              </a:tblGrid>
              <a:tr h="3600400">
                <a:tc>
                  <a:txBody>
                    <a:bodyPr/>
                    <a:lstStyle/>
                    <a:p>
                      <a:pPr algn="l">
                        <a:lnSpc>
                          <a:spcPct val="115000"/>
                        </a:lnSpc>
                        <a:spcAft>
                          <a:spcPts val="800"/>
                        </a:spcAft>
                      </a:pPr>
                      <a:r>
                        <a:rPr lang="en-GB" sz="2400" b="1"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Will you make room for Jesus in your life?</a:t>
                      </a:r>
                      <a:endParaRPr lang="en-GB" sz="2400" b="1"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15000"/>
                        </a:lnSpc>
                        <a:spcAft>
                          <a:spcPts val="800"/>
                        </a:spcAft>
                      </a:pPr>
                      <a:r>
                        <a:rPr lang="en-GB" sz="2400" b="1"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How can you do this?</a:t>
                      </a:r>
                    </a:p>
                    <a:p>
                      <a:pPr marL="0" marR="0" lvl="0" indent="0" algn="l" defTabSz="914400" rtl="0" eaLnBrk="1" fontAlgn="auto" latinLnBrk="0" hangingPunct="1">
                        <a:lnSpc>
                          <a:spcPct val="115000"/>
                        </a:lnSpc>
                        <a:spcBef>
                          <a:spcPts val="0"/>
                        </a:spcBef>
                        <a:spcAft>
                          <a:spcPts val="800"/>
                        </a:spcAft>
                        <a:buClrTx/>
                        <a:buSzTx/>
                        <a:buFontTx/>
                        <a:buNone/>
                        <a:tabLst/>
                        <a:defRPr/>
                      </a:pPr>
                      <a:r>
                        <a:rPr kumimoji="0" lang="en-GB" sz="2400" b="1" i="0" u="none" strike="noStrike" kern="1200" cap="none" spc="0" normalizeH="0" baseline="0" noProof="0" dirty="0">
                          <a:ln>
                            <a:noFill/>
                          </a:ln>
                          <a:solidFill>
                            <a:srgbClr val="7030A0"/>
                          </a:solidFill>
                          <a:effectLst/>
                          <a:uLnTx/>
                          <a:uFillTx/>
                          <a:latin typeface="Comic Sans MS" panose="030F0702030302020204" pitchFamily="66" charset="0"/>
                          <a:ea typeface="Calibri" panose="020F0502020204030204" pitchFamily="34" charset="0"/>
                          <a:cs typeface="+mn-cs"/>
                        </a:rPr>
                        <a:t>Share your answers with a friend.</a:t>
                      </a: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786239164"/>
                  </a:ext>
                </a:extLst>
              </a:tr>
            </a:tbl>
          </a:graphicData>
        </a:graphic>
      </p:graphicFrame>
      <p:graphicFrame>
        <p:nvGraphicFramePr>
          <p:cNvPr id="21" name="Table 20"/>
          <p:cNvGraphicFramePr>
            <a:graphicFrameLocks noGrp="1"/>
          </p:cNvGraphicFramePr>
          <p:nvPr>
            <p:extLst>
              <p:ext uri="{D42A27DB-BD31-4B8C-83A1-F6EECF244321}">
                <p14:modId xmlns:p14="http://schemas.microsoft.com/office/powerpoint/2010/main" val="1665108181"/>
              </p:ext>
            </p:extLst>
          </p:nvPr>
        </p:nvGraphicFramePr>
        <p:xfrm>
          <a:off x="425121" y="4455885"/>
          <a:ext cx="5316771" cy="2282444"/>
        </p:xfrm>
        <a:graphic>
          <a:graphicData uri="http://schemas.openxmlformats.org/drawingml/2006/table">
            <a:tbl>
              <a:tblPr/>
              <a:tblGrid>
                <a:gridCol w="5316771">
                  <a:extLst>
                    <a:ext uri="{9D8B030D-6E8A-4147-A177-3AD203B41FA5}">
                      <a16:colId xmlns:a16="http://schemas.microsoft.com/office/drawing/2014/main" val="3692108581"/>
                    </a:ext>
                  </a:extLst>
                </a:gridCol>
              </a:tblGrid>
              <a:tr h="1975014">
                <a:tc>
                  <a:txBody>
                    <a:bodyPr/>
                    <a:lstStyle/>
                    <a:p>
                      <a:pPr algn="ctr">
                        <a:lnSpc>
                          <a:spcPct val="115000"/>
                        </a:lnSpc>
                        <a:spcAft>
                          <a:spcPts val="800"/>
                        </a:spcAft>
                      </a:pPr>
                      <a:r>
                        <a:rPr lang="en-GB" sz="2000" b="1" dirty="0">
                          <a:effectLst/>
                          <a:latin typeface="Comic Sans MS" panose="030F0702030302020204" pitchFamily="66" charset="0"/>
                          <a:ea typeface="Calibri" panose="020F0502020204030204" pitchFamily="34" charset="0"/>
                          <a:cs typeface="Times New Roman" panose="02020603050405020304" pitchFamily="18" charset="0"/>
                        </a:rPr>
                        <a:t>Consider:</a:t>
                      </a: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15000"/>
                        </a:lnSpc>
                        <a:spcAft>
                          <a:spcPts val="800"/>
                        </a:spcAft>
                      </a:pPr>
                      <a:r>
                        <a:rPr lang="en-GB" sz="2000" b="1" dirty="0">
                          <a:effectLst/>
                          <a:latin typeface="Comic Sans MS" panose="030F0702030302020204" pitchFamily="66" charset="0"/>
                          <a:ea typeface="Calibri" panose="020F0502020204030204" pitchFamily="34" charset="0"/>
                          <a:cs typeface="Times New Roman" panose="02020603050405020304" pitchFamily="18" charset="0"/>
                        </a:rPr>
                        <a:t>your thoughts, your words, your actions…</a:t>
                      </a: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15000"/>
                        </a:lnSpc>
                        <a:spcAft>
                          <a:spcPts val="800"/>
                        </a:spcAft>
                      </a:pPr>
                      <a:r>
                        <a:rPr lang="en-GB" sz="2000" b="1" dirty="0">
                          <a:effectLst/>
                          <a:latin typeface="Comic Sans MS" panose="030F0702030302020204" pitchFamily="66" charset="0"/>
                          <a:ea typeface="Calibri" panose="020F0502020204030204" pitchFamily="34" charset="0"/>
                          <a:cs typeface="Times New Roman" panose="02020603050405020304" pitchFamily="18" charset="0"/>
                        </a:rPr>
                        <a:t>When you become the person Jesus wants you to be the impact on those arou</a:t>
                      </a:r>
                      <a:r>
                        <a:rPr lang="en-GB" sz="2000" dirty="0">
                          <a:effectLst/>
                          <a:latin typeface="Comic Sans MS" panose="030F0702030302020204" pitchFamily="66" charset="0"/>
                          <a:ea typeface="Calibri" panose="020F0502020204030204" pitchFamily="34" charset="0"/>
                          <a:cs typeface="Times New Roman" panose="02020603050405020304" pitchFamily="18" charset="0"/>
                        </a:rPr>
                        <a:t>n</a:t>
                      </a:r>
                      <a:r>
                        <a:rPr lang="en-GB" sz="2000" b="1" dirty="0">
                          <a:effectLst/>
                          <a:latin typeface="Comic Sans MS" panose="030F0702030302020204" pitchFamily="66" charset="0"/>
                          <a:ea typeface="Calibri" panose="020F0502020204030204" pitchFamily="34" charset="0"/>
                          <a:cs typeface="Times New Roman" panose="02020603050405020304" pitchFamily="18" charset="0"/>
                        </a:rPr>
                        <a:t>d you will be huge</a:t>
                      </a: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a:t>
                      </a:r>
                    </a:p>
                  </a:txBody>
                  <a:tcPr marL="114300" marR="114300" marT="0" marB="0">
                    <a:lnL>
                      <a:noFill/>
                    </a:lnL>
                    <a:lnR>
                      <a:noFill/>
                    </a:lnR>
                    <a:lnT>
                      <a:noFill/>
                    </a:lnT>
                    <a:lnB>
                      <a:noFill/>
                    </a:lnB>
                  </a:tcPr>
                </a:tc>
                <a:extLst>
                  <a:ext uri="{0D108BD9-81ED-4DB2-BD59-A6C34878D82A}">
                    <a16:rowId xmlns:a16="http://schemas.microsoft.com/office/drawing/2014/main" val="56579659"/>
                  </a:ext>
                </a:extLst>
              </a:tr>
            </a:tbl>
          </a:graphicData>
        </a:graphic>
      </p:graphicFrame>
    </p:spTree>
    <p:extLst>
      <p:ext uri="{BB962C8B-B14F-4D97-AF65-F5344CB8AC3E}">
        <p14:creationId xmlns:p14="http://schemas.microsoft.com/office/powerpoint/2010/main" val="14104143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Image result for change of heart"/>
          <p:cNvPicPr/>
          <p:nvPr/>
        </p:nvPicPr>
        <p:blipFill rotWithShape="1">
          <a:blip r:embed="rId3" cstate="print">
            <a:extLst>
              <a:ext uri="{28A0092B-C50C-407E-A947-70E740481C1C}">
                <a14:useLocalDpi xmlns:a14="http://schemas.microsoft.com/office/drawing/2010/main" val="0"/>
              </a:ext>
            </a:extLst>
          </a:blip>
          <a:srcRect b="4465"/>
          <a:stretch/>
        </p:blipFill>
        <p:spPr bwMode="auto">
          <a:xfrm>
            <a:off x="1259632" y="1196753"/>
            <a:ext cx="6696744" cy="2817258"/>
          </a:xfrm>
          <a:prstGeom prst="rect">
            <a:avLst/>
          </a:prstGeom>
          <a:noFill/>
          <a:ln>
            <a:noFill/>
          </a:ln>
        </p:spPr>
      </p:pic>
      <p:sp>
        <p:nvSpPr>
          <p:cNvPr id="17" name="Rectangle 1"/>
          <p:cNvSpPr>
            <a:spLocks noChangeArrowheads="1"/>
          </p:cNvSpPr>
          <p:nvPr/>
        </p:nvSpPr>
        <p:spPr bwMode="auto">
          <a:xfrm>
            <a:off x="1547664" y="4164917"/>
            <a:ext cx="5976664"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dirty="0">
                <a:ln>
                  <a:noFill/>
                </a:ln>
                <a:solidFill>
                  <a:schemeClr val="tx1"/>
                </a:solidFill>
                <a:effectLst/>
                <a:latin typeface="Lucida Calligraphy" panose="03010101010101010101" pitchFamily="66" charset="0"/>
                <a:ea typeface="Times New Roman" panose="02020603050405020304" pitchFamily="18" charset="0"/>
                <a:cs typeface="Calibri" panose="020F0502020204030204" pitchFamily="34" charset="0"/>
              </a:rPr>
              <a:t> </a:t>
            </a:r>
            <a:r>
              <a:rPr kumimoji="0" lang="en-GB" altLang="en-US" sz="3200" b="1" i="0" u="none" strike="noStrike" cap="none" normalizeH="0" baseline="0" dirty="0">
                <a:ln>
                  <a:noFill/>
                </a:ln>
                <a:solidFill>
                  <a:schemeClr val="tx1"/>
                </a:solidFill>
                <a:effectLst/>
                <a:latin typeface="Ink Free" panose="03080402000500000000" pitchFamily="66" charset="0"/>
                <a:ea typeface="Calibri" panose="020F0502020204030204" pitchFamily="34" charset="0"/>
                <a:cs typeface="Times New Roman" panose="02020603050405020304" pitchFamily="18" charset="0"/>
              </a:rPr>
              <a:t>“It is the beautiful task of Advent to awaken in all of us memories of goodness and thus to open doors of hope.” </a:t>
            </a:r>
            <a:r>
              <a:rPr kumimoji="0" lang="en-GB" altLang="en-US" sz="3200" b="1" i="0" u="none" strike="noStrike" cap="none" normalizeH="0" baseline="0" dirty="0">
                <a:ln>
                  <a:noFill/>
                </a:ln>
                <a:solidFill>
                  <a:srgbClr val="7030A0"/>
                </a:solidFill>
                <a:effectLst/>
                <a:latin typeface="Ink Free" panose="03080402000500000000" pitchFamily="66" charset="0"/>
                <a:ea typeface="Calibri" panose="020F0502020204030204" pitchFamily="34" charset="0"/>
                <a:cs typeface="Times New Roman" panose="02020603050405020304" pitchFamily="18" charset="0"/>
              </a:rPr>
              <a:t>Pope Benedict XV1</a:t>
            </a:r>
            <a:r>
              <a:rPr kumimoji="0" lang="en-GB" altLang="en-US" sz="3200" b="1" i="0" u="none" strike="noStrike" cap="none" normalizeH="0" baseline="0" dirty="0">
                <a:ln>
                  <a:noFill/>
                </a:ln>
                <a:solidFill>
                  <a:schemeClr val="tx1"/>
                </a:solidFill>
                <a:effectLst/>
                <a:latin typeface="Ink Free" panose="03080402000500000000" pitchFamily="66" charset="0"/>
              </a:rPr>
              <a:t> </a:t>
            </a:r>
          </a:p>
        </p:txBody>
      </p:sp>
      <p:sp>
        <p:nvSpPr>
          <p:cNvPr id="6" name="Rectangle 5"/>
          <p:cNvSpPr/>
          <p:nvPr/>
        </p:nvSpPr>
        <p:spPr>
          <a:xfrm>
            <a:off x="1763688" y="404664"/>
            <a:ext cx="5616624" cy="595932"/>
          </a:xfrm>
          <a:prstGeom prst="rect">
            <a:avLst/>
          </a:prstGeom>
        </p:spPr>
        <p:txBody>
          <a:bodyPr wrap="square">
            <a:spAutoFit/>
          </a:bodyPr>
          <a:lstStyle/>
          <a:p>
            <a:pPr lvl="0" algn="ctr">
              <a:lnSpc>
                <a:spcPct val="107000"/>
              </a:lnSpc>
              <a:spcAft>
                <a:spcPts val="800"/>
              </a:spcAft>
            </a:pPr>
            <a:r>
              <a:rPr lang="en-GB" sz="3200" b="1" dirty="0">
                <a:solidFill>
                  <a:srgbClr val="7030A0"/>
                </a:solidFill>
                <a:latin typeface="Calibri" panose="020F0502020204030204" pitchFamily="34" charset="0"/>
                <a:ea typeface="Calibri" panose="020F0502020204030204" pitchFamily="34" charset="0"/>
                <a:cs typeface="Calibri" panose="020F0502020204030204" pitchFamily="34" charset="0"/>
              </a:rPr>
              <a:t>‘Prepare the Way of the Lord’</a:t>
            </a:r>
            <a:endParaRPr lang="en-GB" sz="3200" dirty="0">
              <a:solidFill>
                <a:srgbClr val="7030A0"/>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220866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738283124"/>
              </p:ext>
            </p:extLst>
          </p:nvPr>
        </p:nvGraphicFramePr>
        <p:xfrm>
          <a:off x="210168" y="332656"/>
          <a:ext cx="8075594" cy="1080120"/>
        </p:xfrm>
        <a:graphic>
          <a:graphicData uri="http://schemas.openxmlformats.org/drawingml/2006/table">
            <a:tbl>
              <a:tblPr/>
              <a:tblGrid>
                <a:gridCol w="8075594">
                  <a:extLst>
                    <a:ext uri="{9D8B030D-6E8A-4147-A177-3AD203B41FA5}">
                      <a16:colId xmlns:a16="http://schemas.microsoft.com/office/drawing/2014/main" val="53361107"/>
                    </a:ext>
                  </a:extLst>
                </a:gridCol>
              </a:tblGrid>
              <a:tr h="1080120">
                <a:tc>
                  <a:txBody>
                    <a:bodyPr/>
                    <a:lstStyle/>
                    <a:p>
                      <a:pPr algn="ctr">
                        <a:lnSpc>
                          <a:spcPct val="115000"/>
                        </a:lnSpc>
                        <a:spcAft>
                          <a:spcPts val="800"/>
                        </a:spcAft>
                      </a:pPr>
                      <a:r>
                        <a:rPr lang="en-GB" sz="2800" b="1" dirty="0">
                          <a:solidFill>
                            <a:srgbClr val="7030A0"/>
                          </a:solidFill>
                          <a:effectLst/>
                          <a:latin typeface="Comic Sans MS" panose="030F0702030302020204" pitchFamily="66" charset="0"/>
                          <a:ea typeface="Calibri" panose="020F0502020204030204" pitchFamily="34" charset="0"/>
                          <a:cs typeface="Calibri" panose="020F0502020204030204" pitchFamily="34" charset="0"/>
                        </a:rPr>
                        <a:t>Is The message of John the Baptist still relevant today?</a:t>
                      </a:r>
                      <a:endParaRPr lang="en-GB" sz="2800" b="1" dirty="0">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1590889039"/>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109553742"/>
              </p:ext>
            </p:extLst>
          </p:nvPr>
        </p:nvGraphicFramePr>
        <p:xfrm>
          <a:off x="6470543" y="2429433"/>
          <a:ext cx="2445618" cy="2910904"/>
        </p:xfrm>
        <a:graphic>
          <a:graphicData uri="http://schemas.openxmlformats.org/drawingml/2006/table">
            <a:tbl>
              <a:tblPr/>
              <a:tblGrid>
                <a:gridCol w="2445618">
                  <a:extLst>
                    <a:ext uri="{9D8B030D-6E8A-4147-A177-3AD203B41FA5}">
                      <a16:colId xmlns:a16="http://schemas.microsoft.com/office/drawing/2014/main" val="1080077410"/>
                    </a:ext>
                  </a:extLst>
                </a:gridCol>
              </a:tblGrid>
              <a:tr h="1872208">
                <a:tc>
                  <a:txBody>
                    <a:bodyPr/>
                    <a:lstStyle/>
                    <a:p>
                      <a:pPr algn="l">
                        <a:lnSpc>
                          <a:spcPct val="115000"/>
                        </a:lnSpc>
                        <a:spcAft>
                          <a:spcPts val="800"/>
                        </a:spcAft>
                      </a:pPr>
                      <a:r>
                        <a:rPr lang="en-GB" sz="2800" b="0"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Am I greedy for material possessions or for justice and truth?</a:t>
                      </a:r>
                    </a:p>
                  </a:txBody>
                  <a:tcPr marL="114300" marR="114300" marT="0" marB="0">
                    <a:lnL>
                      <a:noFill/>
                    </a:lnL>
                    <a:lnR>
                      <a:noFill/>
                    </a:lnR>
                    <a:lnT>
                      <a:noFill/>
                    </a:lnT>
                    <a:lnB>
                      <a:noFill/>
                    </a:lnB>
                  </a:tcPr>
                </a:tc>
                <a:extLst>
                  <a:ext uri="{0D108BD9-81ED-4DB2-BD59-A6C34878D82A}">
                    <a16:rowId xmlns:a16="http://schemas.microsoft.com/office/drawing/2014/main" val="1967938818"/>
                  </a:ext>
                </a:extLst>
              </a:tr>
            </a:tbl>
          </a:graphicData>
        </a:graphic>
      </p:graphicFrame>
      <p:pic>
        <p:nvPicPr>
          <p:cNvPr id="5121" name="Picture 16" descr="Image result for be prepare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06350" y="1808820"/>
            <a:ext cx="3465849" cy="414046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70289" y="2276872"/>
            <a:ext cx="2543960" cy="3539430"/>
          </a:xfrm>
          <a:prstGeom prst="rect">
            <a:avLst/>
          </a:prstGeom>
        </p:spPr>
        <p:txBody>
          <a:bodyPr wrap="square">
            <a:spAutoFit/>
          </a:bodyPr>
          <a:lstStyle/>
          <a:p>
            <a:r>
              <a:rPr lang="en-GB" sz="2800"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If I am ready to let Jesus into my heart, then</a:t>
            </a:r>
            <a:r>
              <a:rPr lang="en-GB" sz="2800" dirty="0">
                <a:solidFill>
                  <a:srgbClr val="7030A0"/>
                </a:solidFill>
                <a:latin typeface="Comic Sans MS" panose="030F0702030302020204" pitchFamily="66" charset="0"/>
                <a:ea typeface="Calibri" panose="020F0502020204030204" pitchFamily="34" charset="0"/>
              </a:rPr>
              <a:t> will I change my behaviour and the way I treat others. </a:t>
            </a:r>
            <a:endParaRPr lang="en-GB" sz="2800"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4714508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79648" y="0"/>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2" name="Rectangle 1"/>
          <p:cNvSpPr/>
          <p:nvPr/>
        </p:nvSpPr>
        <p:spPr>
          <a:xfrm>
            <a:off x="294175" y="712352"/>
            <a:ext cx="6006017" cy="5961184"/>
          </a:xfrm>
          <a:prstGeom prst="rect">
            <a:avLst/>
          </a:prstGeom>
        </p:spPr>
        <p:txBody>
          <a:bodyPr wrap="square">
            <a:spAutoFit/>
          </a:bodyPr>
          <a:lstStyle/>
          <a:p>
            <a:pPr algn="ctr">
              <a:lnSpc>
                <a:spcPct val="115000"/>
              </a:lnSpc>
              <a:spcAft>
                <a:spcPts val="800"/>
              </a:spcAft>
            </a:pPr>
            <a:r>
              <a:rPr lang="en-GB" sz="2800" b="1" dirty="0">
                <a:solidFill>
                  <a:srgbClr val="7030A0"/>
                </a:solidFill>
                <a:latin typeface="Ink Free" panose="03080402000500000000" pitchFamily="66" charset="0"/>
                <a:ea typeface="Calibri" panose="020F0502020204030204" pitchFamily="34" charset="0"/>
                <a:cs typeface="Calibri" panose="020F0502020204030204" pitchFamily="34" charset="0"/>
              </a:rPr>
              <a:t>An Advent prayer</a:t>
            </a:r>
            <a:endParaRPr lang="en-GB" sz="2800" b="1" dirty="0">
              <a:latin typeface="Ink Free" panose="03080402000500000000" pitchFamily="66" charset="0"/>
              <a:ea typeface="Calibri" panose="020F0502020204030204" pitchFamily="34" charset="0"/>
              <a:cs typeface="Times New Roman" panose="02020603050405020304" pitchFamily="18" charset="0"/>
            </a:endParaRPr>
          </a:p>
          <a:p>
            <a:pPr algn="ctr">
              <a:lnSpc>
                <a:spcPct val="118000"/>
              </a:lnSpc>
              <a:spcAft>
                <a:spcPts val="800"/>
              </a:spcAft>
            </a:pPr>
            <a:r>
              <a:rPr lang="en-GB" sz="2400" b="1" kern="1400" dirty="0">
                <a:latin typeface="Ink Free" panose="03080402000500000000" pitchFamily="66" charset="0"/>
                <a:ea typeface="Times New Roman" panose="02020603050405020304" pitchFamily="18" charset="0"/>
                <a:cs typeface="Calibri" panose="020F0502020204030204" pitchFamily="34" charset="0"/>
              </a:rPr>
              <a:t>In this season of Advent,</a:t>
            </a:r>
            <a:endParaRPr lang="en-GB" sz="2400" b="1" dirty="0">
              <a:latin typeface="Ink Free" panose="03080402000500000000" pitchFamily="66" charset="0"/>
              <a:ea typeface="Calibri" panose="020F0502020204030204" pitchFamily="34" charset="0"/>
              <a:cs typeface="Times New Roman" panose="02020603050405020304" pitchFamily="18" charset="0"/>
            </a:endParaRPr>
          </a:p>
          <a:p>
            <a:pPr algn="ctr">
              <a:lnSpc>
                <a:spcPct val="118000"/>
              </a:lnSpc>
              <a:spcAft>
                <a:spcPts val="800"/>
              </a:spcAft>
            </a:pPr>
            <a:r>
              <a:rPr lang="en-GB" sz="2400" b="1" kern="1400" dirty="0">
                <a:latin typeface="Ink Free" panose="03080402000500000000" pitchFamily="66" charset="0"/>
                <a:ea typeface="Times New Roman" panose="02020603050405020304" pitchFamily="18" charset="0"/>
                <a:cs typeface="Calibri" panose="020F0502020204030204" pitchFamily="34" charset="0"/>
              </a:rPr>
              <a:t>as we wait in joyful hope</a:t>
            </a:r>
            <a:endParaRPr lang="en-GB" sz="2400" b="1" dirty="0">
              <a:latin typeface="Ink Free" panose="03080402000500000000" pitchFamily="66" charset="0"/>
              <a:ea typeface="Calibri" panose="020F0502020204030204" pitchFamily="34" charset="0"/>
              <a:cs typeface="Times New Roman" panose="02020603050405020304" pitchFamily="18" charset="0"/>
            </a:endParaRPr>
          </a:p>
          <a:p>
            <a:pPr algn="ctr">
              <a:lnSpc>
                <a:spcPct val="118000"/>
              </a:lnSpc>
              <a:spcAft>
                <a:spcPts val="800"/>
              </a:spcAft>
            </a:pPr>
            <a:r>
              <a:rPr lang="en-GB" sz="2400" b="1" kern="1400" dirty="0">
                <a:latin typeface="Ink Free" panose="03080402000500000000" pitchFamily="66" charset="0"/>
                <a:ea typeface="Times New Roman" panose="02020603050405020304" pitchFamily="18" charset="0"/>
                <a:cs typeface="Calibri" panose="020F0502020204030204" pitchFamily="34" charset="0"/>
              </a:rPr>
              <a:t>for the coming of your Son</a:t>
            </a:r>
            <a:endParaRPr lang="en-GB" sz="2400" b="1" dirty="0">
              <a:latin typeface="Ink Free" panose="03080402000500000000" pitchFamily="66" charset="0"/>
              <a:ea typeface="Calibri" panose="020F0502020204030204" pitchFamily="34" charset="0"/>
              <a:cs typeface="Times New Roman" panose="02020603050405020304" pitchFamily="18" charset="0"/>
            </a:endParaRPr>
          </a:p>
          <a:p>
            <a:pPr algn="ctr">
              <a:lnSpc>
                <a:spcPct val="118000"/>
              </a:lnSpc>
              <a:spcAft>
                <a:spcPts val="800"/>
              </a:spcAft>
            </a:pPr>
            <a:r>
              <a:rPr lang="en-GB" sz="2400" b="1" kern="1400" dirty="0">
                <a:latin typeface="Ink Free" panose="03080402000500000000" pitchFamily="66" charset="0"/>
                <a:ea typeface="Times New Roman" panose="02020603050405020304" pitchFamily="18" charset="0"/>
                <a:cs typeface="Calibri" panose="020F0502020204030204" pitchFamily="34" charset="0"/>
              </a:rPr>
              <a:t>Let us take time to pause in our busy lives, to prepare our hearts and minds.</a:t>
            </a:r>
            <a:endParaRPr lang="en-GB" sz="2400" b="1" dirty="0">
              <a:latin typeface="Ink Free" panose="03080402000500000000" pitchFamily="66" charset="0"/>
              <a:ea typeface="Calibri" panose="020F0502020204030204" pitchFamily="34" charset="0"/>
              <a:cs typeface="Times New Roman" panose="02020603050405020304" pitchFamily="18" charset="0"/>
            </a:endParaRPr>
          </a:p>
          <a:p>
            <a:pPr algn="ctr">
              <a:lnSpc>
                <a:spcPct val="115000"/>
              </a:lnSpc>
              <a:spcAft>
                <a:spcPts val="800"/>
              </a:spcAft>
            </a:pPr>
            <a:r>
              <a:rPr lang="en-GB" sz="2400" b="1" dirty="0">
                <a:latin typeface="Ink Free" panose="03080402000500000000" pitchFamily="66" charset="0"/>
                <a:ea typeface="Calibri" panose="020F0502020204030204" pitchFamily="34" charset="0"/>
                <a:cs typeface="Calibri" panose="020F0502020204030204" pitchFamily="34" charset="0"/>
              </a:rPr>
              <a:t>Let your light shine within us</a:t>
            </a:r>
            <a:endParaRPr lang="en-GB" sz="2400" b="1" dirty="0">
              <a:latin typeface="Ink Free" panose="03080402000500000000" pitchFamily="66" charset="0"/>
              <a:ea typeface="Calibri" panose="020F0502020204030204" pitchFamily="34" charset="0"/>
              <a:cs typeface="Times New Roman" panose="02020603050405020304" pitchFamily="18" charset="0"/>
            </a:endParaRPr>
          </a:p>
          <a:p>
            <a:pPr algn="ctr">
              <a:lnSpc>
                <a:spcPct val="118000"/>
              </a:lnSpc>
              <a:spcAft>
                <a:spcPts val="800"/>
              </a:spcAft>
            </a:pPr>
            <a:r>
              <a:rPr lang="en-GB" sz="2400" b="1" dirty="0">
                <a:latin typeface="Ink Free" panose="03080402000500000000" pitchFamily="66" charset="0"/>
                <a:ea typeface="Calibri" panose="020F0502020204030204" pitchFamily="34" charset="0"/>
                <a:cs typeface="Calibri" panose="020F0502020204030204" pitchFamily="34" charset="0"/>
              </a:rPr>
              <a:t>So that through our actions we may show hope and kindness to everyone we meet, especially to those in need.</a:t>
            </a:r>
            <a:r>
              <a:rPr lang="en-GB" sz="2400" b="1" kern="1400" dirty="0">
                <a:latin typeface="Ink Free" panose="03080402000500000000" pitchFamily="66" charset="0"/>
                <a:ea typeface="Times New Roman" panose="02020603050405020304" pitchFamily="18" charset="0"/>
                <a:cs typeface="Calibri" panose="020F0502020204030204" pitchFamily="34" charset="0"/>
              </a:rPr>
              <a:t> </a:t>
            </a:r>
          </a:p>
          <a:p>
            <a:pPr algn="ctr">
              <a:lnSpc>
                <a:spcPct val="118000"/>
              </a:lnSpc>
              <a:spcAft>
                <a:spcPts val="800"/>
              </a:spcAft>
            </a:pPr>
            <a:r>
              <a:rPr lang="en-GB" sz="2400" b="1" kern="1400" dirty="0">
                <a:latin typeface="Ink Free" panose="03080402000500000000" pitchFamily="66" charset="0"/>
                <a:ea typeface="Times New Roman" panose="02020603050405020304" pitchFamily="18" charset="0"/>
                <a:cs typeface="Calibri" panose="020F0502020204030204" pitchFamily="34" charset="0"/>
              </a:rPr>
              <a:t>Amen</a:t>
            </a:r>
            <a:endParaRPr lang="en-GB" sz="2400" b="1" dirty="0">
              <a:latin typeface="Ink Free" panose="03080402000500000000" pitchFamily="66" charset="0"/>
              <a:ea typeface="Calibri" panose="020F0502020204030204" pitchFamily="34" charset="0"/>
              <a:cs typeface="Times New Roman" panose="02020603050405020304" pitchFamily="18" charset="0"/>
            </a:endParaRPr>
          </a:p>
          <a:p>
            <a:pPr algn="ctr">
              <a:lnSpc>
                <a:spcPct val="115000"/>
              </a:lnSpc>
              <a:spcAft>
                <a:spcPts val="800"/>
              </a:spcAft>
            </a:pPr>
            <a:r>
              <a:rPr lang="en-GB" sz="1200" b="1" dirty="0">
                <a:solidFill>
                  <a:srgbClr val="7030A0"/>
                </a:solidFill>
                <a:latin typeface="Ink Free" panose="03080402000500000000" pitchFamily="66" charset="0"/>
                <a:ea typeface="Calibri" panose="020F0502020204030204" pitchFamily="34" charset="0"/>
                <a:cs typeface="Calibri" panose="020F0502020204030204" pitchFamily="34" charset="0"/>
              </a:rPr>
              <a:t> </a:t>
            </a:r>
            <a:endParaRPr lang="en-GB" sz="1100" b="1" dirty="0">
              <a:effectLst/>
              <a:latin typeface="Ink Free" panose="03080402000500000000" pitchFamily="66" charset="0"/>
              <a:ea typeface="Calibri" panose="020F0502020204030204" pitchFamily="34" charset="0"/>
              <a:cs typeface="Times New Roman" panose="02020603050405020304" pitchFamily="18" charset="0"/>
            </a:endParaRPr>
          </a:p>
        </p:txBody>
      </p:sp>
      <p:pic>
        <p:nvPicPr>
          <p:cNvPr id="14" name="Picture 13" descr="Image result for 2nd sunday of Advent"/>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0192" y="2874311"/>
            <a:ext cx="2771800" cy="3676532"/>
          </a:xfrm>
          <a:prstGeom prst="rect">
            <a:avLst/>
          </a:prstGeom>
          <a:noFill/>
          <a:ln>
            <a:noFill/>
          </a:ln>
        </p:spPr>
      </p:pic>
    </p:spTree>
    <p:extLst>
      <p:ext uri="{BB962C8B-B14F-4D97-AF65-F5344CB8AC3E}">
        <p14:creationId xmlns:p14="http://schemas.microsoft.com/office/powerpoint/2010/main" val="27374373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2374</TotalTime>
  <Words>600</Words>
  <Application>Microsoft Office PowerPoint</Application>
  <PresentationFormat>On-screen Show (4:3)</PresentationFormat>
  <Paragraphs>46</Paragraphs>
  <Slides>7</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vt:i4>
      </vt:variant>
    </vt:vector>
  </HeadingPairs>
  <TitlesOfParts>
    <vt:vector size="15" baseType="lpstr">
      <vt:lpstr>Arial</vt:lpstr>
      <vt:lpstr>Calibri</vt:lpstr>
      <vt:lpstr>Comic Sans MS</vt:lpstr>
      <vt:lpstr>Courier New</vt:lpstr>
      <vt:lpstr>Ink Free</vt:lpstr>
      <vt:lpstr>Kristen ITC</vt:lpstr>
      <vt:lpstr>Lucida Calligraphy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Rose Darwin [TBCS-NOR]</cp:lastModifiedBy>
  <cp:revision>94</cp:revision>
  <dcterms:created xsi:type="dcterms:W3CDTF">2018-06-04T06:48:49Z</dcterms:created>
  <dcterms:modified xsi:type="dcterms:W3CDTF">2023-12-07T12:16:45Z</dcterms:modified>
</cp:coreProperties>
</file>