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89" r:id="rId3"/>
    <p:sldId id="288" r:id="rId4"/>
    <p:sldId id="281" r:id="rId5"/>
    <p:sldId id="283" r:id="rId6"/>
    <p:sldId id="28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CC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85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12/12/2023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065017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12/12/2023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12/12/2023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12/12/2023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12/12/2023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12/12/2023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12/12/2023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12/12/2023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XyijhpaaEs8"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hyperlink" Target="https://www.youtube.com/watch?v=TM1XusYVqNY"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atholicglow.com/wp-content/uploads/2016/12/what-should-we-do-B.jpg"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3" name="Rectangle 2"/>
          <p:cNvSpPr/>
          <p:nvPr/>
        </p:nvSpPr>
        <p:spPr>
          <a:xfrm>
            <a:off x="240799" y="714327"/>
            <a:ext cx="8662401" cy="388696"/>
          </a:xfrm>
          <a:prstGeom prst="rect">
            <a:avLst/>
          </a:prstGeom>
        </p:spPr>
        <p:txBody>
          <a:bodyPr wrap="square">
            <a:spAutoFit/>
          </a:bodyPr>
          <a:lstStyle/>
          <a:p>
            <a:pPr algn="ctr">
              <a:lnSpc>
                <a:spcPct val="107000"/>
              </a:lnSpc>
              <a:spcAft>
                <a:spcPts val="800"/>
              </a:spcAft>
            </a:pPr>
            <a:r>
              <a:rPr lang="en-GB" dirty="0">
                <a:latin typeface="Kristen ITC" panose="03050502040202030202" pitchFamily="66" charset="0"/>
                <a:ea typeface="Calibri" panose="020F0502020204030204" pitchFamily="34" charset="0"/>
                <a:cs typeface="Times New Roman" panose="02020603050405020304" pitchFamily="18" charset="0"/>
              </a:rPr>
              <a:t> </a:t>
            </a:r>
          </a:p>
        </p:txBody>
      </p:sp>
      <p:sp>
        <p:nvSpPr>
          <p:cNvPr id="2" name="Rectangle 1"/>
          <p:cNvSpPr/>
          <p:nvPr/>
        </p:nvSpPr>
        <p:spPr>
          <a:xfrm>
            <a:off x="755576" y="188640"/>
            <a:ext cx="6945166" cy="1384995"/>
          </a:xfrm>
          <a:prstGeom prst="rect">
            <a:avLst/>
          </a:prstGeom>
        </p:spPr>
        <p:txBody>
          <a:bodyPr wrap="square">
            <a:spAutoFit/>
          </a:bodyPr>
          <a:lstStyle/>
          <a:p>
            <a:pPr algn="ctr"/>
            <a:r>
              <a:rPr lang="en-GB" sz="2800" b="1" dirty="0">
                <a:latin typeface="Comic Sans MS" panose="030F0702030302020204" pitchFamily="66" charset="0"/>
              </a:rPr>
              <a:t>Gospel Reflection</a:t>
            </a:r>
          </a:p>
          <a:p>
            <a:pPr algn="ctr"/>
            <a:r>
              <a:rPr lang="en-GB" sz="2800" dirty="0">
                <a:solidFill>
                  <a:srgbClr val="7030A0"/>
                </a:solidFill>
                <a:latin typeface="Comic Sans MS" panose="030F0702030302020204" pitchFamily="66" charset="0"/>
              </a:rPr>
              <a:t>The Third Sunday of Advent</a:t>
            </a:r>
          </a:p>
          <a:p>
            <a:pPr algn="ctr"/>
            <a:r>
              <a:rPr lang="en-GB" sz="2800" b="1" dirty="0">
                <a:latin typeface="Comic Sans MS" panose="030F0702030302020204" pitchFamily="66" charset="0"/>
                <a:ea typeface="Calibri" panose="020F0502020204030204" pitchFamily="34" charset="0"/>
                <a:cs typeface="Times New Roman" panose="02020603050405020304" pitchFamily="18" charset="0"/>
              </a:rPr>
              <a:t>John 1:6-8,19-28</a:t>
            </a:r>
            <a:endParaRPr lang="en-GB" sz="2800" dirty="0">
              <a:solidFill>
                <a:srgbClr val="7030A0"/>
              </a:solidFill>
              <a:latin typeface="Comic Sans MS" panose="030F0702030302020204" pitchFamily="66" charset="0"/>
            </a:endParaRPr>
          </a:p>
        </p:txBody>
      </p:sp>
      <p:sp>
        <p:nvSpPr>
          <p:cNvPr id="16" name="Rectangle 15"/>
          <p:cNvSpPr/>
          <p:nvPr/>
        </p:nvSpPr>
        <p:spPr>
          <a:xfrm>
            <a:off x="3816218" y="6401881"/>
            <a:ext cx="3780118" cy="319804"/>
          </a:xfrm>
          <a:prstGeom prst="rect">
            <a:avLst/>
          </a:prstGeom>
        </p:spPr>
        <p:txBody>
          <a:bodyPr wrap="square">
            <a:spAutoFit/>
          </a:bodyPr>
          <a:lstStyle/>
          <a:p>
            <a:r>
              <a:rPr lang="en-GB" sz="1400" dirty="0">
                <a:hlinkClick r:id="rId3"/>
              </a:rPr>
              <a:t>https://www.youtube.com/watch?v=XyijhpaaEs8</a:t>
            </a:r>
            <a:r>
              <a:rPr lang="en-GB" sz="1400" dirty="0"/>
              <a:t> </a:t>
            </a:r>
          </a:p>
        </p:txBody>
      </p:sp>
      <p:sp>
        <p:nvSpPr>
          <p:cNvPr id="17" name="Rectangle 16"/>
          <p:cNvSpPr/>
          <p:nvPr/>
        </p:nvSpPr>
        <p:spPr>
          <a:xfrm>
            <a:off x="3711813" y="6149767"/>
            <a:ext cx="3988928" cy="307777"/>
          </a:xfrm>
          <a:prstGeom prst="rect">
            <a:avLst/>
          </a:prstGeom>
        </p:spPr>
        <p:txBody>
          <a:bodyPr wrap="square">
            <a:spAutoFit/>
          </a:bodyPr>
          <a:lstStyle/>
          <a:p>
            <a:r>
              <a:rPr lang="en-GB" sz="1400" dirty="0">
                <a:hlinkClick r:id="rId4"/>
              </a:rPr>
              <a:t>https://www.youtube.com/watch?v=TM1XusYVqNY</a:t>
            </a:r>
            <a:r>
              <a:rPr lang="en-GB" sz="1400" dirty="0"/>
              <a:t> </a:t>
            </a:r>
          </a:p>
        </p:txBody>
      </p:sp>
      <p:pic>
        <p:nvPicPr>
          <p:cNvPr id="20" name="Picture 19" descr="Gaudete Sunday is upon us! Here are 11 things to know and share . . .">
            <a:extLst>
              <a:ext uri="{FF2B5EF4-FFF2-40B4-BE49-F238E27FC236}">
                <a16:creationId xmlns:a16="http://schemas.microsoft.com/office/drawing/2014/main" id="{D0A63561-FB5C-4B05-A610-384BA6E75BB9}"/>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971600" y="1825749"/>
            <a:ext cx="7079507" cy="4123531"/>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5823BA-E221-4137-98F5-8602C2AE1911}"/>
              </a:ext>
            </a:extLst>
          </p:cNvPr>
          <p:cNvSpPr txBox="1"/>
          <p:nvPr/>
        </p:nvSpPr>
        <p:spPr>
          <a:xfrm>
            <a:off x="143508" y="1268760"/>
            <a:ext cx="8532948" cy="5293757"/>
          </a:xfrm>
          <a:prstGeom prst="rect">
            <a:avLst/>
          </a:prstGeom>
          <a:noFill/>
        </p:spPr>
        <p:txBody>
          <a:bodyPr wrap="square" rtlCol="0">
            <a:spAutoFit/>
          </a:bodyPr>
          <a:lstStyle/>
          <a:p>
            <a:pPr>
              <a:spcAft>
                <a:spcPts val="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There was a man, sent by God.</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His name was John.</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He came as a </a:t>
            </a:r>
            <a:r>
              <a:rPr lang="en-GB" sz="3200" b="1" dirty="0">
                <a:latin typeface="Comic Sans MS" panose="030F0702030302020204" pitchFamily="66" charset="0"/>
                <a:ea typeface="Calibri" panose="020F0502020204030204" pitchFamily="34" charset="0"/>
                <a:cs typeface="Times New Roman" panose="02020603050405020304" pitchFamily="18" charset="0"/>
              </a:rPr>
              <a:t>witness</a:t>
            </a:r>
            <a:r>
              <a:rPr lang="en-GB" sz="3200" dirty="0">
                <a:latin typeface="Comic Sans MS" panose="030F0702030302020204" pitchFamily="66" charset="0"/>
                <a:ea typeface="Calibri" panose="020F0502020204030204" pitchFamily="34" charset="0"/>
                <a:cs typeface="Times New Roman" panose="02020603050405020304" pitchFamily="18" charset="0"/>
              </a:rPr>
              <a:t>,</a:t>
            </a: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as a witness to speak for the light,</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so that everyone might believe through him.</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He was not the light,</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lvl="0"/>
            <a:r>
              <a:rPr lang="en-GB" sz="3200" dirty="0">
                <a:latin typeface="Comic Sans MS" panose="030F0702030302020204" pitchFamily="66" charset="0"/>
                <a:ea typeface="Calibri" panose="020F0502020204030204" pitchFamily="34" charset="0"/>
                <a:cs typeface="Times New Roman" panose="02020603050405020304" pitchFamily="18" charset="0"/>
              </a:rPr>
              <a:t>only a </a:t>
            </a:r>
            <a:r>
              <a:rPr lang="en-GB" sz="3200" b="1" dirty="0">
                <a:latin typeface="Comic Sans MS" panose="030F0702030302020204" pitchFamily="66" charset="0"/>
                <a:ea typeface="Calibri" panose="020F0502020204030204" pitchFamily="34" charset="0"/>
                <a:cs typeface="Times New Roman" panose="02020603050405020304" pitchFamily="18" charset="0"/>
              </a:rPr>
              <a:t>witness </a:t>
            </a:r>
            <a:r>
              <a:rPr lang="en-GB" sz="3200" dirty="0">
                <a:latin typeface="Comic Sans MS" panose="030F0702030302020204" pitchFamily="66" charset="0"/>
                <a:ea typeface="Calibri" panose="020F0502020204030204" pitchFamily="34" charset="0"/>
                <a:cs typeface="Times New Roman" panose="02020603050405020304" pitchFamily="18" charset="0"/>
              </a:rPr>
              <a:t>to speak for the light.</a:t>
            </a:r>
            <a:r>
              <a:rPr lang="en-GB" sz="32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 </a:t>
            </a:r>
            <a:r>
              <a:rPr lang="en-GB"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John 1:6-8,</a:t>
            </a:r>
            <a:endParaRPr lang="en-GB" dirty="0">
              <a:solidFill>
                <a:prstClr val="black"/>
              </a:solidFill>
            </a:endParaRPr>
          </a:p>
          <a:p>
            <a:pPr>
              <a:spcAft>
                <a:spcPts val="0"/>
              </a:spcAft>
            </a:pP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The Gospel of the Lord</a:t>
            </a:r>
          </a:p>
          <a:p>
            <a:pPr>
              <a:spcAft>
                <a:spcPts val="0"/>
              </a:spcAft>
            </a:pPr>
            <a:r>
              <a:rPr lang="en-GB" sz="3200" b="1" dirty="0">
                <a:latin typeface="Comic Sans MS" panose="030F0702030302020204" pitchFamily="66" charset="0"/>
                <a:ea typeface="Calibri" panose="020F0502020204030204" pitchFamily="34" charset="0"/>
                <a:cs typeface="Times New Roman" panose="02020603050405020304" pitchFamily="18" charset="0"/>
              </a:rPr>
              <a:t>Praise to you Lord Jesus Christ</a:t>
            </a:r>
          </a:p>
        </p:txBody>
      </p:sp>
      <p:sp>
        <p:nvSpPr>
          <p:cNvPr id="7" name="TextBox 6">
            <a:extLst>
              <a:ext uri="{FF2B5EF4-FFF2-40B4-BE49-F238E27FC236}">
                <a16:creationId xmlns:a16="http://schemas.microsoft.com/office/drawing/2014/main" id="{5B78A756-AFF9-42CB-AF06-E7DB3E9CE47D}"/>
              </a:ext>
            </a:extLst>
          </p:cNvPr>
          <p:cNvSpPr txBox="1"/>
          <p:nvPr/>
        </p:nvSpPr>
        <p:spPr>
          <a:xfrm>
            <a:off x="971600" y="164134"/>
            <a:ext cx="6480720" cy="954107"/>
          </a:xfrm>
          <a:prstGeom prst="rect">
            <a:avLst/>
          </a:prstGeom>
          <a:noFill/>
        </p:spPr>
        <p:txBody>
          <a:bodyPr wrap="square" rtlCol="0">
            <a:spAutoFit/>
          </a:bodyPr>
          <a:lstStyle/>
          <a:p>
            <a:pPr algn="ctr"/>
            <a:r>
              <a:rPr lang="en-GB" sz="2800" b="1" dirty="0">
                <a:latin typeface="Comic Sans MS" panose="030F0702030302020204" pitchFamily="66" charset="0"/>
              </a:rPr>
              <a:t>A Reading from the Holy Gospel </a:t>
            </a:r>
          </a:p>
          <a:p>
            <a:pPr algn="ctr"/>
            <a:r>
              <a:rPr lang="en-GB" sz="2800" b="1" dirty="0">
                <a:latin typeface="Comic Sans MS" panose="030F0702030302020204" pitchFamily="66" charset="0"/>
              </a:rPr>
              <a:t>according to John</a:t>
            </a:r>
          </a:p>
        </p:txBody>
      </p:sp>
      <p:pic>
        <p:nvPicPr>
          <p:cNvPr id="8" name="Picture 7" descr="http://www.catholicglow.com/wp-content/uploads/2016/12/what-should-we-do-B-300x207.jpg">
            <a:hlinkClick r:id="rId2"/>
            <a:extLst>
              <a:ext uri="{FF2B5EF4-FFF2-40B4-BE49-F238E27FC236}">
                <a16:creationId xmlns:a16="http://schemas.microsoft.com/office/drawing/2014/main" id="{F87CD208-0796-4911-9D21-F4F01FE5B88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372200" y="836712"/>
            <a:ext cx="2448272" cy="2160240"/>
          </a:xfrm>
          <a:prstGeom prst="rect">
            <a:avLst/>
          </a:prstGeom>
          <a:noFill/>
          <a:ln>
            <a:noFill/>
          </a:ln>
        </p:spPr>
      </p:pic>
    </p:spTree>
    <p:extLst>
      <p:ext uri="{BB962C8B-B14F-4D97-AF65-F5344CB8AC3E}">
        <p14:creationId xmlns:p14="http://schemas.microsoft.com/office/powerpoint/2010/main" val="3396632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23528" y="160338"/>
            <a:ext cx="4032447" cy="461665"/>
          </a:xfrm>
          <a:prstGeom prst="rect">
            <a:avLst/>
          </a:prstGeom>
        </p:spPr>
        <p:txBody>
          <a:bodyPr wrap="square">
            <a:spAutoFit/>
          </a:bodyPr>
          <a:lstStyle/>
          <a:p>
            <a:pPr algn="ctr"/>
            <a:r>
              <a:rPr lang="en-GB" sz="2400" b="1" dirty="0">
                <a:latin typeface="Kristen ITC" panose="03050502040202030202" pitchFamily="66" charset="0"/>
              </a:rPr>
              <a:t>Gospel Reflection</a:t>
            </a:r>
          </a:p>
        </p:txBody>
      </p:sp>
      <p:sp>
        <p:nvSpPr>
          <p:cNvPr id="4" name="Rectangle 3">
            <a:extLst>
              <a:ext uri="{FF2B5EF4-FFF2-40B4-BE49-F238E27FC236}">
                <a16:creationId xmlns:a16="http://schemas.microsoft.com/office/drawing/2014/main" id="{F270B7B3-0FDD-42EC-96E2-01920B33518A}"/>
              </a:ext>
            </a:extLst>
          </p:cNvPr>
          <p:cNvSpPr/>
          <p:nvPr/>
        </p:nvSpPr>
        <p:spPr>
          <a:xfrm>
            <a:off x="323529" y="546892"/>
            <a:ext cx="5724734" cy="6387020"/>
          </a:xfrm>
          <a:prstGeom prst="rect">
            <a:avLst/>
          </a:prstGeom>
        </p:spPr>
        <p:txBody>
          <a:bodyPr wrap="square">
            <a:spAutoFit/>
          </a:bodyPr>
          <a:lstStyle/>
          <a:p>
            <a:pPr>
              <a:lnSpc>
                <a:spcPct val="107000"/>
              </a:lnSpc>
              <a:spcAft>
                <a:spcPts val="800"/>
              </a:spcAft>
            </a:pPr>
            <a:r>
              <a:rPr lang="en-GB" sz="2400" dirty="0">
                <a:latin typeface="Comic Sans MS" panose="030F0702030302020204" pitchFamily="66" charset="0"/>
                <a:ea typeface="Calibri" panose="020F0502020204030204" pitchFamily="34" charset="0"/>
                <a:cs typeface="Calibri" panose="020F0502020204030204" pitchFamily="34" charset="0"/>
              </a:rPr>
              <a:t>This week the Advent message explains that the prophecy from the Old Testament is been fulfilled and that Jesus, a shining light coming to light up the darkness of the world. </a:t>
            </a:r>
          </a:p>
          <a:p>
            <a:pPr>
              <a:lnSpc>
                <a:spcPct val="107000"/>
              </a:lnSpc>
              <a:spcAft>
                <a:spcPts val="800"/>
              </a:spcAft>
            </a:pPr>
            <a:r>
              <a:rPr lang="en-GB" sz="2400" dirty="0">
                <a:latin typeface="Comic Sans MS" panose="030F0702030302020204" pitchFamily="66" charset="0"/>
                <a:ea typeface="Calibri" panose="020F0502020204030204" pitchFamily="34" charset="0"/>
                <a:cs typeface="Calibri" panose="020F0502020204030204" pitchFamily="34" charset="0"/>
              </a:rPr>
              <a:t>John came as a </a:t>
            </a:r>
            <a:r>
              <a:rPr lang="en-GB" sz="2400" b="1" dirty="0">
                <a:latin typeface="Comic Sans MS" panose="030F0702030302020204" pitchFamily="66" charset="0"/>
                <a:ea typeface="Calibri" panose="020F0502020204030204" pitchFamily="34" charset="0"/>
                <a:cs typeface="Calibri" panose="020F0502020204030204" pitchFamily="34" charset="0"/>
              </a:rPr>
              <a:t>witness </a:t>
            </a:r>
            <a:r>
              <a:rPr lang="en-GB" sz="2400" dirty="0">
                <a:latin typeface="Comic Sans MS" panose="030F0702030302020204" pitchFamily="66" charset="0"/>
                <a:ea typeface="Calibri" panose="020F0502020204030204" pitchFamily="34" charset="0"/>
                <a:cs typeface="Calibri" panose="020F0502020204030204" pitchFamily="34" charset="0"/>
              </a:rPr>
              <a:t>to Jesus and the people listening to John believed his words and believed that he was a trustworthy witness.</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omic Sans MS" panose="030F0702030302020204" pitchFamily="66" charset="0"/>
                <a:ea typeface="Calibri" panose="020F0502020204030204" pitchFamily="34" charset="0"/>
                <a:cs typeface="Calibri" panose="020F0502020204030204" pitchFamily="34" charset="0"/>
              </a:rPr>
              <a:t>This Advent season, we pray that we will recognise His presence in those around us and that we will continue to ‘stay awake’ and be watchful as we wait for the day when Jesus will come again.</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3074" name="Picture 2" descr="https://media.istockphoto.com/photos/christmas-religious-nativity-concept-picture-id1179868541?b=1&amp;k=6&amp;m=1179868541&amp;s=170667a&amp;w=0&amp;h=3Z87rhZC5ouYVBJKy_MkZ1tLItbYjsC8Zh6hivZWC3c=">
            <a:extLst>
              <a:ext uri="{FF2B5EF4-FFF2-40B4-BE49-F238E27FC236}">
                <a16:creationId xmlns:a16="http://schemas.microsoft.com/office/drawing/2014/main" id="{310DD542-76A3-4DE6-A2F8-573FC9C2F3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8263" y="1380470"/>
            <a:ext cx="2926925" cy="4136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8334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848699-A3B2-49C5-8E2F-F3320CB6F600}"/>
              </a:ext>
            </a:extLst>
          </p:cNvPr>
          <p:cNvSpPr/>
          <p:nvPr/>
        </p:nvSpPr>
        <p:spPr>
          <a:xfrm>
            <a:off x="395536" y="404664"/>
            <a:ext cx="8136904" cy="2441887"/>
          </a:xfrm>
          <a:prstGeom prst="rect">
            <a:avLst/>
          </a:prstGeom>
        </p:spPr>
        <p:txBody>
          <a:bodyPr wrap="square">
            <a:spAutoFit/>
          </a:bodyPr>
          <a:lstStyle/>
          <a:p>
            <a:pPr>
              <a:lnSpc>
                <a:spcPct val="107000"/>
              </a:lnSpc>
              <a:spcAft>
                <a:spcPts val="800"/>
              </a:spcAft>
            </a:pPr>
            <a:r>
              <a:rPr lang="en-GB" sz="2400" dirty="0">
                <a:solidFill>
                  <a:srgbClr val="000000"/>
                </a:solidFill>
                <a:latin typeface="Comic Sans MS" panose="030F0702030302020204" pitchFamily="66" charset="0"/>
                <a:ea typeface="Calibri" panose="020F0502020204030204" pitchFamily="34" charset="0"/>
                <a:cs typeface="Calibri" panose="020F0502020204030204" pitchFamily="34" charset="0"/>
              </a:rPr>
              <a:t>The third Sunday of Advent is also known as Gaudete Sunday. The word </a:t>
            </a:r>
            <a:r>
              <a:rPr lang="en-GB" sz="2400" b="1" dirty="0">
                <a:solidFill>
                  <a:srgbClr val="000000"/>
                </a:solidFill>
                <a:latin typeface="Comic Sans MS" panose="030F0702030302020204" pitchFamily="66" charset="0"/>
                <a:ea typeface="Calibri" panose="020F0502020204030204" pitchFamily="34" charset="0"/>
                <a:cs typeface="Calibri" panose="020F0502020204030204" pitchFamily="34" charset="0"/>
              </a:rPr>
              <a:t>‘Gaudete’</a:t>
            </a:r>
            <a:r>
              <a:rPr lang="en-GB" sz="2400" dirty="0">
                <a:solidFill>
                  <a:srgbClr val="000000"/>
                </a:solidFill>
                <a:latin typeface="Comic Sans MS" panose="030F0702030302020204" pitchFamily="66" charset="0"/>
                <a:ea typeface="Calibri" panose="020F0502020204030204" pitchFamily="34" charset="0"/>
                <a:cs typeface="Calibri" panose="020F0502020204030204" pitchFamily="34" charset="0"/>
              </a:rPr>
              <a:t> is Latin for </a:t>
            </a:r>
            <a:r>
              <a:rPr lang="en-GB" sz="2400" b="1" dirty="0">
                <a:solidFill>
                  <a:srgbClr val="000000"/>
                </a:solidFill>
                <a:latin typeface="Comic Sans MS" panose="030F0702030302020204" pitchFamily="66" charset="0"/>
                <a:ea typeface="Calibri" panose="020F0502020204030204" pitchFamily="34" charset="0"/>
                <a:cs typeface="Calibri" panose="020F0502020204030204" pitchFamily="34" charset="0"/>
              </a:rPr>
              <a:t>‘Rejoice’</a:t>
            </a:r>
            <a:r>
              <a:rPr lang="en-GB" sz="2400" dirty="0">
                <a:solidFill>
                  <a:srgbClr val="000000"/>
                </a:solidFill>
                <a:latin typeface="Comic Sans MS" panose="030F0702030302020204" pitchFamily="66" charset="0"/>
                <a:ea typeface="Calibri" panose="020F0502020204030204" pitchFamily="34" charset="0"/>
                <a:cs typeface="Calibri" panose="020F0502020204030204" pitchFamily="34" charset="0"/>
              </a:rPr>
              <a:t>. A pink candle instead of a purple one is lit on the Advent wreath. It is a reminder that Advent is a joyful season and that the time for the birth of Christ is almost here.</a:t>
            </a: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descr="Buy Rejoice In The LORD Always Kids Bible Verse Labels | 4 Philippians 4 -  20 Round Labels Per Sheet in Cheap Price on Alibaba.com">
            <a:extLst>
              <a:ext uri="{FF2B5EF4-FFF2-40B4-BE49-F238E27FC236}">
                <a16:creationId xmlns:a16="http://schemas.microsoft.com/office/drawing/2014/main" id="{C6B7D841-3317-4652-B121-65AEE1F243E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7504" y="2990567"/>
            <a:ext cx="3604309" cy="3686298"/>
          </a:xfrm>
          <a:prstGeom prst="rect">
            <a:avLst/>
          </a:prstGeom>
          <a:noFill/>
          <a:ln>
            <a:noFill/>
          </a:ln>
        </p:spPr>
      </p:pic>
      <p:sp>
        <p:nvSpPr>
          <p:cNvPr id="3" name="TextBox 2">
            <a:extLst>
              <a:ext uri="{FF2B5EF4-FFF2-40B4-BE49-F238E27FC236}">
                <a16:creationId xmlns:a16="http://schemas.microsoft.com/office/drawing/2014/main" id="{E71B8E39-6DAD-486A-97AF-08B6EA210035}"/>
              </a:ext>
            </a:extLst>
          </p:cNvPr>
          <p:cNvSpPr txBox="1"/>
          <p:nvPr/>
        </p:nvSpPr>
        <p:spPr>
          <a:xfrm>
            <a:off x="3852934" y="3142436"/>
            <a:ext cx="4968552" cy="3322063"/>
          </a:xfrm>
          <a:prstGeom prst="rect">
            <a:avLst/>
          </a:prstGeom>
          <a:noFill/>
        </p:spPr>
        <p:txBody>
          <a:bodyPr wrap="square" rtlCol="0">
            <a:spAutoFit/>
          </a:bodyPr>
          <a:lstStyle/>
          <a:p>
            <a:pPr lvl="0" algn="ctr">
              <a:lnSpc>
                <a:spcPct val="107000"/>
              </a:lnSpc>
              <a:spcAft>
                <a:spcPts val="800"/>
              </a:spcAft>
            </a:pPr>
            <a:r>
              <a:rPr lang="en-GB" sz="3200" b="1" dirty="0">
                <a:solidFill>
                  <a:srgbClr val="7030A0"/>
                </a:solidFill>
                <a:latin typeface="Ink Free" panose="03080402000500000000" pitchFamily="66" charset="0"/>
                <a:ea typeface="Calibri" panose="020F0502020204030204" pitchFamily="34" charset="0"/>
                <a:cs typeface="Calibri" panose="020F0502020204030204" pitchFamily="34" charset="0"/>
              </a:rPr>
              <a:t>“For those who love, nothing is too difficult, especially when it is done for the love of Jesus Christ.” </a:t>
            </a:r>
            <a:endParaRPr lang="en-GB" sz="3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r>
              <a:rPr lang="en-GB" sz="3200" dirty="0">
                <a:solidFill>
                  <a:srgbClr val="7030A0"/>
                </a:solidFill>
                <a:latin typeface="Calibri" panose="020F0502020204030204" pitchFamily="34" charset="0"/>
                <a:ea typeface="Calibri" panose="020F0502020204030204" pitchFamily="34" charset="0"/>
              </a:rPr>
              <a:t>St Ignatius Loyola</a:t>
            </a:r>
            <a:endParaRPr lang="en-GB" sz="3200" dirty="0">
              <a:solidFill>
                <a:prstClr val="black"/>
              </a:solidFill>
            </a:endParaRP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17" name="Rectangle 9"/>
          <p:cNvSpPr>
            <a:spLocks noChangeArrowheads="1"/>
          </p:cNvSpPr>
          <p:nvPr/>
        </p:nvSpPr>
        <p:spPr bwMode="auto">
          <a:xfrm>
            <a:off x="0" y="326395"/>
            <a:ext cx="21993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10"/>
          <p:cNvSpPr/>
          <p:nvPr/>
        </p:nvSpPr>
        <p:spPr>
          <a:xfrm>
            <a:off x="252158" y="6428209"/>
            <a:ext cx="5025527" cy="338554"/>
          </a:xfrm>
          <a:prstGeom prst="rect">
            <a:avLst/>
          </a:prstGeom>
        </p:spPr>
        <p:txBody>
          <a:bodyPr wrap="square">
            <a:spAutoFit/>
          </a:bodyPr>
          <a:lstStyle/>
          <a:p>
            <a:endParaRPr lang="en-GB" sz="1600" dirty="0"/>
          </a:p>
        </p:txBody>
      </p:sp>
      <p:sp>
        <p:nvSpPr>
          <p:cNvPr id="2" name="Rectangle 1">
            <a:extLst>
              <a:ext uri="{FF2B5EF4-FFF2-40B4-BE49-F238E27FC236}">
                <a16:creationId xmlns:a16="http://schemas.microsoft.com/office/drawing/2014/main" id="{E346E8FA-776B-4749-A0C8-15190BEC1276}"/>
              </a:ext>
            </a:extLst>
          </p:cNvPr>
          <p:cNvSpPr/>
          <p:nvPr/>
        </p:nvSpPr>
        <p:spPr>
          <a:xfrm>
            <a:off x="219932" y="260648"/>
            <a:ext cx="8671910" cy="5970417"/>
          </a:xfrm>
          <a:prstGeom prst="rect">
            <a:avLst/>
          </a:prstGeom>
        </p:spPr>
        <p:txBody>
          <a:bodyPr wrap="square">
            <a:spAutoFit/>
          </a:bodyPr>
          <a:lstStyle/>
          <a:p>
            <a:pPr algn="ctr">
              <a:lnSpc>
                <a:spcPct val="107000"/>
              </a:lnSpc>
              <a:spcAft>
                <a:spcPts val="800"/>
              </a:spcAft>
            </a:pPr>
            <a:r>
              <a:rPr lang="en-GB" sz="2800" b="1" dirty="0">
                <a:latin typeface="Comic Sans MS" panose="030F0702030302020204" pitchFamily="66" charset="0"/>
                <a:ea typeface="Calibri" panose="020F0502020204030204" pitchFamily="34" charset="0"/>
                <a:cs typeface="Times New Roman" panose="02020603050405020304" pitchFamily="18" charset="0"/>
              </a:rPr>
              <a:t>Post-it Challenge: </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b="1" dirty="0">
                <a:latin typeface="Comic Sans MS" panose="030F0702030302020204" pitchFamily="66" charset="0"/>
                <a:ea typeface="Calibri" panose="020F0502020204030204" pitchFamily="34" charset="0"/>
                <a:cs typeface="Calibri" panose="020F0502020204030204" pitchFamily="34" charset="0"/>
              </a:rPr>
              <a:t>Will the people who know you realise that you understand the true meaning of Christmas?</a:t>
            </a:r>
          </a:p>
          <a:p>
            <a:pPr lvl="0" algn="ctr">
              <a:lnSpc>
                <a:spcPct val="106000"/>
              </a:lnSpc>
              <a:spcAft>
                <a:spcPts val="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28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   How will your actions show them?</a:t>
            </a:r>
          </a:p>
          <a:p>
            <a:pPr algn="ctr">
              <a:lnSpc>
                <a:spcPct val="107000"/>
              </a:lnSpc>
              <a:spcAft>
                <a:spcPts val="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b="1" dirty="0">
                <a:latin typeface="Comic Sans MS" panose="030F0702030302020204" pitchFamily="66" charset="0"/>
                <a:ea typeface="Calibri" panose="020F0502020204030204" pitchFamily="34" charset="0"/>
                <a:cs typeface="Calibri" panose="020F0502020204030204" pitchFamily="34" charset="0"/>
              </a:rPr>
              <a:t>We are all part of one family, God’s family, and God asks us to love each other and care for each other.</a:t>
            </a:r>
          </a:p>
          <a:p>
            <a:pPr>
              <a:lnSpc>
                <a:spcPct val="107000"/>
              </a:lnSpc>
              <a:spcAft>
                <a:spcPts val="80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gn="ct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How will you love and care for those around you this Christmas?</a:t>
            </a:r>
            <a:endParaRPr lang="en-GB" sz="2800" dirty="0"/>
          </a:p>
        </p:txBody>
      </p:sp>
    </p:spTree>
    <p:extLst>
      <p:ext uri="{BB962C8B-B14F-4D97-AF65-F5344CB8AC3E}">
        <p14:creationId xmlns:p14="http://schemas.microsoft.com/office/powerpoint/2010/main" val="141041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Rectangle 1"/>
          <p:cNvSpPr/>
          <p:nvPr/>
        </p:nvSpPr>
        <p:spPr>
          <a:xfrm>
            <a:off x="827584" y="304345"/>
            <a:ext cx="4176464" cy="461665"/>
          </a:xfrm>
          <a:prstGeom prst="rect">
            <a:avLst/>
          </a:prstGeom>
          <a:ln w="28575">
            <a:noFill/>
          </a:ln>
        </p:spPr>
        <p:txBody>
          <a:bodyPr wrap="square">
            <a:spAutoFit/>
          </a:bodyPr>
          <a:lstStyle/>
          <a:p>
            <a:pPr algn="ctr"/>
            <a:r>
              <a:rPr lang="en-GB" sz="2400" b="1" dirty="0">
                <a:solidFill>
                  <a:srgbClr val="7030A0"/>
                </a:solidFill>
                <a:latin typeface="Lucida Calligraphy" panose="03010101010101010101" pitchFamily="66" charset="0"/>
              </a:rPr>
              <a:t>Let us pray</a:t>
            </a:r>
          </a:p>
        </p:txBody>
      </p:sp>
      <p:sp>
        <p:nvSpPr>
          <p:cNvPr id="11" name="Rectangle 10"/>
          <p:cNvSpPr/>
          <p:nvPr/>
        </p:nvSpPr>
        <p:spPr>
          <a:xfrm>
            <a:off x="210167" y="6346614"/>
            <a:ext cx="5771340" cy="369332"/>
          </a:xfrm>
          <a:prstGeom prst="rect">
            <a:avLst/>
          </a:prstGeom>
        </p:spPr>
        <p:txBody>
          <a:bodyPr wrap="square">
            <a:spAutoFit/>
          </a:bodyPr>
          <a:lstStyle/>
          <a:p>
            <a:r>
              <a:rPr lang="en-GB" dirty="0"/>
              <a:t> </a:t>
            </a:r>
          </a:p>
        </p:txBody>
      </p:sp>
      <p:sp>
        <p:nvSpPr>
          <p:cNvPr id="14" name="Rectangle 13"/>
          <p:cNvSpPr/>
          <p:nvPr/>
        </p:nvSpPr>
        <p:spPr>
          <a:xfrm>
            <a:off x="210167" y="6023448"/>
            <a:ext cx="5616962" cy="369332"/>
          </a:xfrm>
          <a:prstGeom prst="rect">
            <a:avLst/>
          </a:prstGeom>
        </p:spPr>
        <p:txBody>
          <a:bodyPr wrap="square">
            <a:spAutoFit/>
          </a:bodyPr>
          <a:lstStyle/>
          <a:p>
            <a:r>
              <a:rPr lang="en-GB" dirty="0"/>
              <a:t> </a:t>
            </a:r>
          </a:p>
        </p:txBody>
      </p:sp>
      <p:sp>
        <p:nvSpPr>
          <p:cNvPr id="3" name="Rectangle 2">
            <a:extLst>
              <a:ext uri="{FF2B5EF4-FFF2-40B4-BE49-F238E27FC236}">
                <a16:creationId xmlns:a16="http://schemas.microsoft.com/office/drawing/2014/main" id="{59A914CE-18BA-4E64-982F-45F1BB4369F6}"/>
              </a:ext>
            </a:extLst>
          </p:cNvPr>
          <p:cNvSpPr/>
          <p:nvPr/>
        </p:nvSpPr>
        <p:spPr>
          <a:xfrm>
            <a:off x="239416" y="1638015"/>
            <a:ext cx="5119969" cy="3371885"/>
          </a:xfrm>
          <a:prstGeom prst="rect">
            <a:avLst/>
          </a:prstGeom>
        </p:spPr>
        <p:txBody>
          <a:bodyPr wrap="square">
            <a:spAutoFit/>
          </a:bodyPr>
          <a:lstStyle/>
          <a:p>
            <a:pPr algn="ctr">
              <a:lnSpc>
                <a:spcPct val="107000"/>
              </a:lnSpc>
              <a:spcAft>
                <a:spcPts val="800"/>
              </a:spcAft>
            </a:pPr>
            <a:r>
              <a:rPr lang="en-GB" sz="2400" dirty="0">
                <a:latin typeface="Lucida Calligraphy" panose="03010101010101010101" pitchFamily="66" charset="0"/>
                <a:ea typeface="Calibri" panose="020F0502020204030204" pitchFamily="34" charset="0"/>
                <a:cs typeface="Calibri" panose="020F0502020204030204" pitchFamily="34" charset="0"/>
              </a:rPr>
              <a:t>We pray for the children and young people of our schools, that they may become a shining example of God’s love, welcoming everyone and spreading the message of Christ to all people.</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800"/>
              </a:spcAft>
            </a:pPr>
            <a:r>
              <a:rPr lang="en-GB" sz="2400" dirty="0">
                <a:latin typeface="Lucida Calligraphy" panose="03010101010101010101" pitchFamily="66" charset="0"/>
                <a:ea typeface="Calibri" panose="020F0502020204030204" pitchFamily="34" charset="0"/>
                <a:cs typeface="Calibri" panose="020F0502020204030204" pitchFamily="34" charset="0"/>
              </a:rPr>
              <a:t>Amen.</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Kindness is Free. Sprinkle it Everywhere! - Discover Your Joy">
            <a:extLst>
              <a:ext uri="{FF2B5EF4-FFF2-40B4-BE49-F238E27FC236}">
                <a16:creationId xmlns:a16="http://schemas.microsoft.com/office/drawing/2014/main" id="{DCF34F6F-444D-417A-B833-6068ECCE85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99" t="2128" r="583" b="4918"/>
          <a:stretch/>
        </p:blipFill>
        <p:spPr bwMode="auto">
          <a:xfrm>
            <a:off x="5429989" y="1268760"/>
            <a:ext cx="3320788" cy="4205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2898</TotalTime>
  <Words>412</Words>
  <Application>Microsoft Office PowerPoint</Application>
  <PresentationFormat>On-screen Show (4:3)</PresentationFormat>
  <Paragraphs>44</Paragraphs>
  <Slides>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Comic Sans MS</vt:lpstr>
      <vt:lpstr>Ink Free</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101</cp:revision>
  <dcterms:created xsi:type="dcterms:W3CDTF">2018-06-04T06:48:49Z</dcterms:created>
  <dcterms:modified xsi:type="dcterms:W3CDTF">2023-12-12T18:00:52Z</dcterms:modified>
</cp:coreProperties>
</file>