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0" r:id="rId4"/>
    <p:sldId id="259" r:id="rId5"/>
    <p:sldId id="26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116B1E-18F6-493C-9EF3-88C7DFB803C7}" v="37" dt="2022-01-14T10:45:18.5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9" d="100"/>
          <a:sy n="119" d="100"/>
        </p:scale>
        <p:origin x="121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14/01/2022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14/01/2022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hyperlink" Target="https://www.youtube.com/watch?v=l9GsKFIaRo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Rectangle 11"/>
          <p:cNvSpPr/>
          <p:nvPr/>
        </p:nvSpPr>
        <p:spPr>
          <a:xfrm>
            <a:off x="2123727" y="881345"/>
            <a:ext cx="4331435" cy="676147"/>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403649" y="312738"/>
            <a:ext cx="6552727" cy="1517723"/>
          </a:xfrm>
          <a:prstGeom prst="rect">
            <a:avLst/>
          </a:prstGeom>
        </p:spPr>
        <p:txBody>
          <a:bodyPr wrap="square">
            <a:spAutoFit/>
          </a:bodyPr>
          <a:lstStyle/>
          <a:p>
            <a:pPr lvl="0" algn="ctr">
              <a:lnSpc>
                <a:spcPct val="107000"/>
              </a:lnSpc>
              <a:spcAft>
                <a:spcPts val="800"/>
              </a:spcAft>
            </a:pPr>
            <a:r>
              <a:rPr lang="en-GB" sz="2800" b="1" dirty="0">
                <a:latin typeface="Comic Sans MS" panose="030F0702030302020204" pitchFamily="66" charset="0"/>
                <a:ea typeface="Calibri" panose="020F0502020204030204" pitchFamily="34" charset="0"/>
                <a:cs typeface="Calibri" panose="020F0502020204030204" pitchFamily="34" charset="0"/>
              </a:rPr>
              <a:t>The 2nd Sunday of Ordinary Time</a:t>
            </a:r>
          </a:p>
          <a:p>
            <a:pPr algn="ctr"/>
            <a:r>
              <a:rPr lang="en-GB" sz="2800" b="1" dirty="0">
                <a:latin typeface="Comic Sans MS" panose="030F0702030302020204" pitchFamily="66" charset="0"/>
                <a:ea typeface="Calibri" panose="020F0502020204030204" pitchFamily="34" charset="0"/>
                <a:cs typeface="Calibri" panose="020F0502020204030204" pitchFamily="34" charset="0"/>
              </a:rPr>
              <a:t>John 2:1-11 </a:t>
            </a:r>
          </a:p>
          <a:p>
            <a:pPr algn="ctr"/>
            <a:r>
              <a:rPr lang="en-GB" sz="2800" b="1" dirty="0">
                <a:latin typeface="Comic Sans MS" panose="030F0702030302020204" pitchFamily="66" charset="0"/>
                <a:ea typeface="Calibri" panose="020F0502020204030204" pitchFamily="34" charset="0"/>
                <a:cs typeface="Calibri" panose="020F0502020204030204" pitchFamily="34" charset="0"/>
              </a:rPr>
              <a:t>Year C</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Rectangle 13"/>
          <p:cNvSpPr/>
          <p:nvPr/>
        </p:nvSpPr>
        <p:spPr>
          <a:xfrm>
            <a:off x="155575" y="5589240"/>
            <a:ext cx="3624337" cy="646331"/>
          </a:xfrm>
          <a:prstGeom prst="rect">
            <a:avLst/>
          </a:prstGeom>
        </p:spPr>
        <p:txBody>
          <a:bodyPr wrap="square">
            <a:spAutoFit/>
          </a:bodyPr>
          <a:lstStyle/>
          <a:p>
            <a:endParaRPr lang="en-GB" dirty="0">
              <a:hlinkClick r:id="rId3"/>
            </a:endParaRPr>
          </a:p>
          <a:p>
            <a:endParaRPr lang="en-GB" dirty="0">
              <a:hlinkClick r:id="rId3"/>
            </a:endParaRPr>
          </a:p>
        </p:txBody>
      </p:sp>
      <p:sp>
        <p:nvSpPr>
          <p:cNvPr id="22" name="TextBox 21">
            <a:extLst>
              <a:ext uri="{FF2B5EF4-FFF2-40B4-BE49-F238E27FC236}">
                <a16:creationId xmlns:a16="http://schemas.microsoft.com/office/drawing/2014/main" id="{EC724990-EA44-401B-8E35-885B8320F250}"/>
              </a:ext>
            </a:extLst>
          </p:cNvPr>
          <p:cNvSpPr txBox="1"/>
          <p:nvPr/>
        </p:nvSpPr>
        <p:spPr>
          <a:xfrm>
            <a:off x="1907704" y="6235572"/>
            <a:ext cx="5544615" cy="646331"/>
          </a:xfrm>
          <a:prstGeom prst="rect">
            <a:avLst/>
          </a:prstGeom>
          <a:noFill/>
        </p:spPr>
        <p:txBody>
          <a:bodyPr wrap="square" rtlCol="0">
            <a:spAutoFit/>
          </a:bodyPr>
          <a:lstStyle/>
          <a:p>
            <a:pPr lvl="0"/>
            <a:r>
              <a:rPr lang="en-GB" dirty="0">
                <a:solidFill>
                  <a:prstClr val="black"/>
                </a:solidFill>
                <a:hlinkClick r:id="rId4"/>
              </a:rPr>
              <a:t>https://www.youtube.com/watch?v=l9GsKFIaRo0</a:t>
            </a:r>
            <a:endParaRPr lang="en-GB" dirty="0">
              <a:solidFill>
                <a:prstClr val="black"/>
              </a:solidFill>
            </a:endParaRPr>
          </a:p>
          <a:p>
            <a:pPr lvl="0"/>
            <a:endParaRPr lang="en-GB" dirty="0">
              <a:solidFill>
                <a:prstClr val="black"/>
              </a:solidFill>
            </a:endParaRPr>
          </a:p>
        </p:txBody>
      </p:sp>
      <p:pic>
        <p:nvPicPr>
          <p:cNvPr id="2" name="Picture 1">
            <a:extLst>
              <a:ext uri="{FF2B5EF4-FFF2-40B4-BE49-F238E27FC236}">
                <a16:creationId xmlns:a16="http://schemas.microsoft.com/office/drawing/2014/main" id="{AD9067D4-2C29-4A9C-A433-CDF5DDF8214C}"/>
              </a:ext>
            </a:extLst>
          </p:cNvPr>
          <p:cNvPicPr>
            <a:picLocks noChangeAspect="1"/>
          </p:cNvPicPr>
          <p:nvPr/>
        </p:nvPicPr>
        <p:blipFill>
          <a:blip r:embed="rId5"/>
          <a:stretch>
            <a:fillRect/>
          </a:stretch>
        </p:blipFill>
        <p:spPr>
          <a:xfrm>
            <a:off x="1432613" y="1983904"/>
            <a:ext cx="6267231" cy="4157832"/>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14161" y="683177"/>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6" y="715111"/>
            <a:ext cx="8656593"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611559" y="188640"/>
            <a:ext cx="7920880" cy="992901"/>
          </a:xfrm>
          <a:prstGeom prst="rect">
            <a:avLst/>
          </a:prstGeom>
        </p:spPr>
        <p:txBody>
          <a:bodyPr wrap="square">
            <a:spAutoFit/>
          </a:bodyPr>
          <a:lstStyle/>
          <a:p>
            <a:pPr algn="ctr">
              <a:lnSpc>
                <a:spcPct val="107000"/>
              </a:lnSpc>
              <a:spcAft>
                <a:spcPts val="800"/>
              </a:spcAft>
            </a:pPr>
            <a:r>
              <a:rPr lang="en-GB" sz="28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John</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318BC160-11A8-4DE0-A0EB-66A061C838E1}"/>
              </a:ext>
            </a:extLst>
          </p:cNvPr>
          <p:cNvSpPr txBox="1"/>
          <p:nvPr/>
        </p:nvSpPr>
        <p:spPr>
          <a:xfrm>
            <a:off x="0" y="1196752"/>
            <a:ext cx="9036496" cy="5324535"/>
          </a:xfrm>
          <a:prstGeom prst="rect">
            <a:avLst/>
          </a:prstGeom>
          <a:noFill/>
        </p:spPr>
        <p:txBody>
          <a:bodyPr wrap="square" rtlCol="0">
            <a:spAutoFit/>
          </a:bodyPr>
          <a:lstStyle/>
          <a:p>
            <a:r>
              <a:rPr lang="en-GB" sz="2000" dirty="0">
                <a:latin typeface="Comic Sans MS" panose="030F0702030302020204" pitchFamily="66" charset="0"/>
              </a:rPr>
              <a:t>There was a wedding at Cana in Galilee…</a:t>
            </a:r>
          </a:p>
          <a:p>
            <a:endParaRPr lang="en-GB" sz="2000" dirty="0">
              <a:latin typeface="Comic Sans MS" panose="030F0702030302020204" pitchFamily="66" charset="0"/>
            </a:endParaRPr>
          </a:p>
          <a:p>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When they ran out of wine, since the wine provided for the wedding was all finished, Mary said to Jesus, ‘They have no wine.’</a:t>
            </a:r>
          </a:p>
          <a:p>
            <a:endParaRPr lang="en-GB" sz="2000" dirty="0">
              <a:solidFill>
                <a:srgbClr val="000000"/>
              </a:solidFill>
              <a:latin typeface="Comic Sans MS" panose="030F0702030302020204" pitchFamily="66" charset="0"/>
              <a:ea typeface="Times New Roman" panose="02020603050405020304" pitchFamily="18" charset="0"/>
            </a:endParaRPr>
          </a:p>
          <a:p>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Jesus said ‘Woman, why turn to me? </a:t>
            </a:r>
            <a:r>
              <a:rPr kumimoji="0" lang="en-GB" sz="2000" b="1"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My hour has not come yet</a:t>
            </a:r>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a:t>
            </a:r>
          </a:p>
          <a:p>
            <a:endParaRPr lang="en-GB" sz="2000" dirty="0">
              <a:solidFill>
                <a:srgbClr val="000000"/>
              </a:solidFill>
              <a:latin typeface="Comic Sans MS" panose="030F0702030302020204" pitchFamily="66" charset="0"/>
              <a:ea typeface="Times New Roman" panose="02020603050405020304" pitchFamily="18" charset="0"/>
            </a:endParaRPr>
          </a:p>
          <a:p>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His mother said to the servants, </a:t>
            </a:r>
            <a:r>
              <a:rPr kumimoji="0" lang="en-GB" sz="2000" b="1"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‘Do whatever he tells you.’</a:t>
            </a:r>
          </a:p>
          <a:p>
            <a:endParaRPr lang="en-GB" sz="2000" dirty="0">
              <a:solidFill>
                <a:srgbClr val="000000"/>
              </a:solidFill>
              <a:latin typeface="Comic Sans MS" panose="030F0702030302020204" pitchFamily="66" charset="0"/>
              <a:ea typeface="Times New Roman" panose="02020603050405020304" pitchFamily="18" charset="0"/>
            </a:endParaRPr>
          </a:p>
          <a:p>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There were six stone water jars standing there … Jesus said to the servants, ‘Fill the jars with water’, and they filled them to the brim.</a:t>
            </a:r>
          </a:p>
          <a:p>
            <a:endPar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endParaRPr>
          </a:p>
          <a:p>
            <a:r>
              <a:rPr kumimoji="0" lang="en-GB" sz="20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mn-cs"/>
              </a:rPr>
              <a:t>They did this; the steward tasted the water, and it had turned into wine.</a:t>
            </a:r>
            <a:endParaRPr lang="en-GB" sz="2000" dirty="0">
              <a:latin typeface="Comic Sans MS" panose="030F0702030302020204" pitchFamily="66" charset="0"/>
            </a:endParaRPr>
          </a:p>
          <a:p>
            <a:endParaRPr kumimoji="0" lang="en-GB" sz="2000" b="0" i="0" u="none" strike="noStrike" kern="1200" cap="none" spc="0" normalizeH="0" baseline="0" noProof="0" dirty="0">
              <a:ln>
                <a:noFill/>
              </a:ln>
              <a:solidFill>
                <a:srgbClr val="0070C0"/>
              </a:solidFill>
              <a:effectLst/>
              <a:uLnTx/>
              <a:uFillTx/>
              <a:latin typeface="Comic Sans MS" panose="030F0702030302020204" pitchFamily="66" charset="0"/>
              <a:ea typeface="+mn-ea"/>
              <a:cs typeface="+mn-cs"/>
            </a:endParaRPr>
          </a:p>
          <a:p>
            <a:r>
              <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mn-ea"/>
                <a:cs typeface="+mn-cs"/>
              </a:rPr>
              <a:t>The Gospel of the Lord,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mn-ea"/>
                <a:cs typeface="+mn-cs"/>
              </a:rPr>
              <a:t>Praise to you Lord Jesus Christ.</a:t>
            </a:r>
          </a:p>
        </p:txBody>
      </p:sp>
      <p:pic>
        <p:nvPicPr>
          <p:cNvPr id="2" name="Picture 1">
            <a:extLst>
              <a:ext uri="{FF2B5EF4-FFF2-40B4-BE49-F238E27FC236}">
                <a16:creationId xmlns:a16="http://schemas.microsoft.com/office/drawing/2014/main" id="{493E28DA-D3AF-4864-AAF9-D087724807AE}"/>
              </a:ext>
            </a:extLst>
          </p:cNvPr>
          <p:cNvPicPr>
            <a:picLocks noChangeAspect="1"/>
          </p:cNvPicPr>
          <p:nvPr/>
        </p:nvPicPr>
        <p:blipFill>
          <a:blip r:embed="rId3"/>
          <a:stretch>
            <a:fillRect/>
          </a:stretch>
        </p:blipFill>
        <p:spPr>
          <a:xfrm>
            <a:off x="7524328" y="5400568"/>
            <a:ext cx="1277762" cy="1251781"/>
          </a:xfrm>
          <a:prstGeom prst="rect">
            <a:avLst/>
          </a:prstGeom>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95536" y="44624"/>
            <a:ext cx="2592288" cy="461665"/>
          </a:xfrm>
          <a:prstGeom prst="rect">
            <a:avLst/>
          </a:prstGeom>
        </p:spPr>
        <p:txBody>
          <a:bodyPr wrap="square">
            <a:spAutoFit/>
          </a:bodyPr>
          <a:lstStyle/>
          <a:p>
            <a:pPr lvl="0"/>
            <a:r>
              <a:rPr lang="en-GB" sz="24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7" name="Rectangle 16"/>
          <p:cNvSpPr/>
          <p:nvPr/>
        </p:nvSpPr>
        <p:spPr>
          <a:xfrm>
            <a:off x="607320" y="13615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graphicFrame>
        <p:nvGraphicFramePr>
          <p:cNvPr id="15" name="Table 14">
            <a:extLst>
              <a:ext uri="{FF2B5EF4-FFF2-40B4-BE49-F238E27FC236}">
                <a16:creationId xmlns:a16="http://schemas.microsoft.com/office/drawing/2014/main" id="{DCD2A2CC-3993-48F3-8A58-51524816774E}"/>
              </a:ext>
            </a:extLst>
          </p:cNvPr>
          <p:cNvGraphicFramePr>
            <a:graphicFrameLocks noGrp="1"/>
          </p:cNvGraphicFramePr>
          <p:nvPr>
            <p:extLst>
              <p:ext uri="{D42A27DB-BD31-4B8C-83A1-F6EECF244321}">
                <p14:modId xmlns:p14="http://schemas.microsoft.com/office/powerpoint/2010/main" val="2459355124"/>
              </p:ext>
            </p:extLst>
          </p:nvPr>
        </p:nvGraphicFramePr>
        <p:xfrm>
          <a:off x="323529" y="620688"/>
          <a:ext cx="4017199" cy="6120680"/>
        </p:xfrm>
        <a:graphic>
          <a:graphicData uri="http://schemas.openxmlformats.org/drawingml/2006/table">
            <a:tbl>
              <a:tblPr/>
              <a:tblGrid>
                <a:gridCol w="4017199">
                  <a:extLst>
                    <a:ext uri="{9D8B030D-6E8A-4147-A177-3AD203B41FA5}">
                      <a16:colId xmlns:a16="http://schemas.microsoft.com/office/drawing/2014/main" val="2944302807"/>
                    </a:ext>
                  </a:extLst>
                </a:gridCol>
              </a:tblGrid>
              <a:tr h="6120680">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Today's Gospel tells about a time when Mary and Jesus were guests at a wedding feast and how Mary asked Jesus to help the bride and groom in a moment of need when they ran out of wine at the party. </a:t>
                      </a:r>
                      <a:r>
                        <a:rPr kumimoji="0" lang="en-GB" sz="2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Turning the water into wine is the first miracle that Jesus performs.</a:t>
                      </a:r>
                      <a:r>
                        <a:rPr kumimoji="0" lang="en-GB" sz="2200" b="0" i="0" u="none" strike="noStrike" kern="120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Calibri" panose="020F0502020204030204" pitchFamily="34" charset="0"/>
                        </a:rPr>
                        <a:t> Although Jesus replied to Mary saying, </a:t>
                      </a:r>
                      <a:r>
                        <a:rPr kumimoji="0" lang="en-GB" sz="2200" b="1"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My hour has not come yet</a:t>
                      </a:r>
                      <a:r>
                        <a:rPr kumimoji="0" lang="en-GB" sz="2200" b="0" i="0" u="none" strike="noStrike" kern="1200" cap="none" spc="0" normalizeH="0" baseline="0" noProof="0" dirty="0">
                          <a:ln>
                            <a:noFill/>
                          </a:ln>
                          <a:solidFill>
                            <a:srgbClr val="000000"/>
                          </a:solidFill>
                          <a:effectLst/>
                          <a:uLnTx/>
                          <a:uFillTx/>
                          <a:latin typeface="Comic Sans MS" panose="030F0702030302020204" pitchFamily="66" charset="0"/>
                          <a:ea typeface="Times New Roman" panose="02020603050405020304" pitchFamily="18" charset="0"/>
                          <a:cs typeface="Calibri" panose="020F0502020204030204" pitchFamily="34" charset="0"/>
                        </a:rPr>
                        <a:t>,’ Mary trusted Jesus and knew that he would listen to her and bring joy to the celebration with His response.</a:t>
                      </a:r>
                      <a:endParaRPr kumimoji="0" lang="en-GB" sz="22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2362033904"/>
                  </a:ext>
                </a:extLst>
              </a:tr>
            </a:tbl>
          </a:graphicData>
        </a:graphic>
      </p:graphicFrame>
      <p:sp>
        <p:nvSpPr>
          <p:cNvPr id="16" name="TextBox 15">
            <a:extLst>
              <a:ext uri="{FF2B5EF4-FFF2-40B4-BE49-F238E27FC236}">
                <a16:creationId xmlns:a16="http://schemas.microsoft.com/office/drawing/2014/main" id="{197F6221-A217-4913-A4DF-53198048EA63}"/>
              </a:ext>
            </a:extLst>
          </p:cNvPr>
          <p:cNvSpPr txBox="1"/>
          <p:nvPr/>
        </p:nvSpPr>
        <p:spPr>
          <a:xfrm flipH="1">
            <a:off x="4803273" y="620688"/>
            <a:ext cx="4234550" cy="31393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In this Gospel, we learn to follow Mary's example when we ask for God’s help for those in need. We know that we can be confident that God will answer our prayers in extraordinary ways, although not always in ways that we might expect.</a:t>
            </a:r>
            <a:r>
              <a:rPr kumimoji="0" lang="en-GB" sz="220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Calibri" panose="020F0502020204030204" pitchFamily="34" charset="0"/>
              </a:rPr>
              <a:t> </a:t>
            </a:r>
            <a:r>
              <a:rPr kumimoji="0" lang="en-GB" sz="2200"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 </a:t>
            </a:r>
            <a:r>
              <a:rPr kumimoji="0" lang="en-GB" sz="2200"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Times New Roman" panose="02020603050405020304" pitchFamily="18" charset="0"/>
              </a:rPr>
              <a:t> </a:t>
            </a:r>
          </a:p>
        </p:txBody>
      </p:sp>
      <p:pic>
        <p:nvPicPr>
          <p:cNvPr id="1026" name="Picture 2" descr="Jesus - First Miracle - Cana - Water into Wine Sunday School Songs, Sunday School Activities, Church Activities, Bible Activities, Sunday School Crafts, Bible Story Crafts, Bible Stories, Bible Lessons For Kids, Bible For Kids">
            <a:extLst>
              <a:ext uri="{FF2B5EF4-FFF2-40B4-BE49-F238E27FC236}">
                <a16:creationId xmlns:a16="http://schemas.microsoft.com/office/drawing/2014/main" id="{2A59EF5B-9E00-4007-8B7E-C87C360665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3993266"/>
            <a:ext cx="2664296" cy="2733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a:xfrm rot="21443632">
            <a:off x="6370046" y="3419969"/>
            <a:ext cx="2685996" cy="1754326"/>
          </a:xfrm>
          <a:prstGeom prst="rect">
            <a:avLst/>
          </a:prstGeom>
        </p:spPr>
        <p:txBody>
          <a:bodyPr wrap="square">
            <a:spAutoFit/>
          </a:bodyPr>
          <a:lstStyle/>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p:txBody>
      </p:sp>
      <p:sp>
        <p:nvSpPr>
          <p:cNvPr id="18" name="Rectangle 17"/>
          <p:cNvSpPr/>
          <p:nvPr/>
        </p:nvSpPr>
        <p:spPr>
          <a:xfrm>
            <a:off x="247286" y="222404"/>
            <a:ext cx="3388611" cy="540854"/>
          </a:xfrm>
          <a:prstGeom prst="rect">
            <a:avLst/>
          </a:prstGeom>
        </p:spPr>
        <p:txBody>
          <a:bodyPr wrap="square">
            <a:spAutoFit/>
          </a:bodyPr>
          <a:lstStyle/>
          <a:p>
            <a:pPr fontAlgn="base">
              <a:lnSpc>
                <a:spcPct val="107000"/>
              </a:lnSpc>
              <a:spcAft>
                <a:spcPts val="800"/>
              </a:spcAft>
            </a:pPr>
            <a:r>
              <a:rPr lang="en-GB" sz="2800" b="1"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Post-it Challeng</a:t>
            </a:r>
            <a:r>
              <a:rPr lang="en-GB" sz="2800"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e: </a:t>
            </a:r>
            <a:endParaRPr lang="en-GB"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E0AAC54C-C1CB-4EAC-B5A9-5BA7FB1A8738}"/>
              </a:ext>
            </a:extLst>
          </p:cNvPr>
          <p:cNvSpPr txBox="1"/>
          <p:nvPr/>
        </p:nvSpPr>
        <p:spPr>
          <a:xfrm>
            <a:off x="4355976" y="3861047"/>
            <a:ext cx="4738561" cy="861198"/>
          </a:xfrm>
          <a:prstGeom prst="rect">
            <a:avLst/>
          </a:prstGeom>
          <a:noFill/>
        </p:spPr>
        <p:txBody>
          <a:bodyPr wrap="square" rtlCol="0">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Where might we see people in need in our lives today?</a:t>
            </a: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20" name="TextBox 19">
            <a:extLst>
              <a:ext uri="{FF2B5EF4-FFF2-40B4-BE49-F238E27FC236}">
                <a16:creationId xmlns:a16="http://schemas.microsoft.com/office/drawing/2014/main" id="{AC1C6930-D3A4-4EA7-A588-1C327D329707}"/>
              </a:ext>
            </a:extLst>
          </p:cNvPr>
          <p:cNvSpPr txBox="1"/>
          <p:nvPr/>
        </p:nvSpPr>
        <p:spPr>
          <a:xfrm>
            <a:off x="4283968" y="196522"/>
            <a:ext cx="4536503" cy="3232231"/>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Times New Roman" panose="02020603050405020304" pitchFamily="18" charset="0"/>
                <a:cs typeface="Calibri" panose="020F0502020204030204" pitchFamily="34" charset="0"/>
              </a:rPr>
              <a:t>Jesus not only made things better for all those at the wedding feast, He shows us that God will respond to our needs and to the needs of our world in ways beyond our imagining. He shows us that </a:t>
            </a:r>
            <a:r>
              <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Calibri" panose="020F0502020204030204" pitchFamily="34" charset="0"/>
              </a:rPr>
              <a:t>nothing is impossible for him.</a:t>
            </a:r>
            <a:endParaRPr kumimoji="0" lang="en-GB" sz="2400" b="0" i="0" u="none" strike="noStrike" kern="1200" cap="none" spc="0" normalizeH="0" baseline="0" noProof="0" dirty="0">
              <a:ln>
                <a:noFill/>
              </a:ln>
              <a:solidFill>
                <a:srgbClr val="7030A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pic>
        <p:nvPicPr>
          <p:cNvPr id="3074" name="Picture 2" descr="Kids, Students, Back To School, Boy">
            <a:extLst>
              <a:ext uri="{FF2B5EF4-FFF2-40B4-BE49-F238E27FC236}">
                <a16:creationId xmlns:a16="http://schemas.microsoft.com/office/drawing/2014/main" id="{78EAF030-009E-4FD6-AB67-D7F775059D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86" y="1047104"/>
            <a:ext cx="3241811" cy="320961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62BC1211-4D93-4CC2-A801-C2F5CE205D7D}"/>
              </a:ext>
            </a:extLst>
          </p:cNvPr>
          <p:cNvSpPr/>
          <p:nvPr/>
        </p:nvSpPr>
        <p:spPr>
          <a:xfrm rot="10800000" flipV="1">
            <a:off x="4644008" y="4991931"/>
            <a:ext cx="4032446" cy="120032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0066"/>
                </a:solidFill>
                <a:effectLst/>
                <a:uLnTx/>
                <a:uFillTx/>
                <a:latin typeface="Comic Sans MS" panose="030F0702030302020204" pitchFamily="66" charset="0"/>
                <a:ea typeface="Times New Roman" panose="02020603050405020304" pitchFamily="18" charset="0"/>
                <a:cs typeface="+mn-cs"/>
              </a:rPr>
              <a:t>How might we respond to make these situations better?</a:t>
            </a:r>
            <a:endParaRPr kumimoji="0" lang="en-GB" sz="2400" b="0" i="0" u="none" strike="noStrike" kern="1200" cap="none" spc="0" normalizeH="0" baseline="0" noProof="0" dirty="0">
              <a:ln>
                <a:noFill/>
              </a:ln>
              <a:solidFill>
                <a:srgbClr val="FF0066"/>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81FC38C1-DB8C-4DD5-88EA-64FA9348B22C}"/>
              </a:ext>
            </a:extLst>
          </p:cNvPr>
          <p:cNvSpPr txBox="1"/>
          <p:nvPr/>
        </p:nvSpPr>
        <p:spPr>
          <a:xfrm>
            <a:off x="394086" y="4365104"/>
            <a:ext cx="3241811" cy="2308324"/>
          </a:xfrm>
          <a:prstGeom prst="rect">
            <a:avLst/>
          </a:prstGeom>
          <a:noFill/>
        </p:spPr>
        <p:txBody>
          <a:bodyPr wrap="square" rtlCol="0">
            <a:spAutoFit/>
          </a:bodyPr>
          <a:lstStyle/>
          <a:p>
            <a:pPr algn="ctr"/>
            <a:r>
              <a:rPr lang="en-GB" sz="2400" dirty="0">
                <a:solidFill>
                  <a:srgbClr val="0070C0"/>
                </a:solidFill>
                <a:latin typeface="Comic Sans MS" panose="030F0702030302020204" pitchFamily="66" charset="0"/>
              </a:rPr>
              <a:t>Remember …</a:t>
            </a:r>
          </a:p>
          <a:p>
            <a:pPr algn="ctr"/>
            <a:endParaRPr lang="en-GB" sz="2400" dirty="0">
              <a:solidFill>
                <a:srgbClr val="0070C0"/>
              </a:solidFill>
              <a:latin typeface="Comic Sans MS" panose="030F0702030302020204" pitchFamily="66" charset="0"/>
            </a:endParaRPr>
          </a:p>
          <a:p>
            <a:pPr algn="ctr"/>
            <a:r>
              <a:rPr lang="en-GB" sz="2400" dirty="0">
                <a:solidFill>
                  <a:srgbClr val="0070C0"/>
                </a:solidFill>
                <a:latin typeface="Comic Sans MS" panose="030F0702030302020204" pitchFamily="66" charset="0"/>
              </a:rPr>
              <a:t>God works through all of us …</a:t>
            </a:r>
          </a:p>
          <a:p>
            <a:pPr algn="ctr"/>
            <a:endParaRPr lang="en-GB" sz="2400" dirty="0">
              <a:solidFill>
                <a:srgbClr val="0070C0"/>
              </a:solidFill>
              <a:latin typeface="Comic Sans MS" panose="030F0702030302020204" pitchFamily="66" charset="0"/>
            </a:endParaRPr>
          </a:p>
          <a:p>
            <a:pPr algn="ctr"/>
            <a:r>
              <a:rPr lang="en-GB" sz="2400" dirty="0">
                <a:solidFill>
                  <a:srgbClr val="0070C0"/>
                </a:solidFill>
                <a:latin typeface="Comic Sans MS" panose="030F0702030302020204" pitchFamily="66" charset="0"/>
              </a:rPr>
              <a:t>You are his helpers!</a:t>
            </a:r>
          </a:p>
        </p:txBody>
      </p:sp>
    </p:spTree>
    <p:extLst>
      <p:ext uri="{BB962C8B-B14F-4D97-AF65-F5344CB8AC3E}">
        <p14:creationId xmlns:p14="http://schemas.microsoft.com/office/powerpoint/2010/main" val="3621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635630" y="1234038"/>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1043608" y="126227"/>
            <a:ext cx="3816423" cy="646331"/>
          </a:xfrm>
          <a:prstGeom prst="rect">
            <a:avLst/>
          </a:prstGeom>
        </p:spPr>
        <p:txBody>
          <a:bodyPr wrap="square" anchor="ctr">
            <a:spAutoFit/>
          </a:bodyPr>
          <a:lstStyle/>
          <a:p>
            <a:pPr lvl="0" algn="ctr"/>
            <a:r>
              <a:rPr lang="en-GB" sz="3600" b="1" dirty="0">
                <a:solidFill>
                  <a:srgbClr val="00B050"/>
                </a:solidFill>
                <a:latin typeface="Ink Free" panose="03080402000500000000" pitchFamily="66" charset="0"/>
                <a:ea typeface="Times New Roman" panose="02020603050405020304" pitchFamily="18" charset="0"/>
                <a:cs typeface="Arial" panose="020B0604020202020204" pitchFamily="34" charset="0"/>
              </a:rPr>
              <a:t>Let us pray:</a:t>
            </a:r>
            <a:endParaRPr lang="en-GB" sz="3600" b="1" dirty="0">
              <a:latin typeface="Ink Free" panose="03080402000500000000" pitchFamily="66" charset="0"/>
              <a:ea typeface="Calibri" panose="020F0502020204030204" pitchFamily="34" charset="0"/>
              <a:cs typeface="Times New Roman" panose="02020603050405020304" pitchFamily="18" charset="0"/>
            </a:endParaRPr>
          </a:p>
        </p:txBody>
      </p:sp>
      <p:sp>
        <p:nvSpPr>
          <p:cNvPr id="14" name="Rectangle 13"/>
          <p:cNvSpPr/>
          <p:nvPr/>
        </p:nvSpPr>
        <p:spPr>
          <a:xfrm>
            <a:off x="47362" y="1369150"/>
            <a:ext cx="5141991" cy="416204"/>
          </a:xfrm>
          <a:prstGeom prst="rect">
            <a:avLst/>
          </a:prstGeom>
        </p:spPr>
        <p:txBody>
          <a:bodyPr wrap="square">
            <a:spAutoFit/>
          </a:bodyPr>
          <a:lstStyle/>
          <a:p>
            <a:pPr fontAlgn="base">
              <a:lnSpc>
                <a:spcPct val="107000"/>
              </a:lnSpc>
              <a:spcAft>
                <a:spcPts val="800"/>
              </a:spcAft>
            </a:pPr>
            <a:r>
              <a:rPr lang="en-GB" sz="2000" b="1" dirty="0">
                <a:solidFill>
                  <a:srgbClr val="00B050"/>
                </a:solidFill>
                <a:latin typeface="Lucida Calligraphy" panose="03010101010101010101" pitchFamily="66" charset="0"/>
                <a:ea typeface="Calibri" panose="020F0502020204030204" pitchFamily="34" charset="0"/>
                <a:cs typeface="Arial" panose="020B060402020202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F303035B-1A97-4B28-8C6D-E71D2D51150D}"/>
              </a:ext>
            </a:extLst>
          </p:cNvPr>
          <p:cNvGraphicFramePr>
            <a:graphicFrameLocks noGrp="1"/>
          </p:cNvGraphicFramePr>
          <p:nvPr>
            <p:extLst>
              <p:ext uri="{D42A27DB-BD31-4B8C-83A1-F6EECF244321}">
                <p14:modId xmlns:p14="http://schemas.microsoft.com/office/powerpoint/2010/main" val="708312845"/>
              </p:ext>
            </p:extLst>
          </p:nvPr>
        </p:nvGraphicFramePr>
        <p:xfrm>
          <a:off x="395537" y="826197"/>
          <a:ext cx="5688632" cy="5273929"/>
        </p:xfrm>
        <a:graphic>
          <a:graphicData uri="http://schemas.openxmlformats.org/drawingml/2006/table">
            <a:tbl>
              <a:tblPr/>
              <a:tblGrid>
                <a:gridCol w="5688632">
                  <a:extLst>
                    <a:ext uri="{9D8B030D-6E8A-4147-A177-3AD203B41FA5}">
                      <a16:colId xmlns:a16="http://schemas.microsoft.com/office/drawing/2014/main" val="924277217"/>
                    </a:ext>
                  </a:extLst>
                </a:gridCol>
              </a:tblGrid>
              <a:tr h="3106859">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50"/>
                          </a:solidFill>
                          <a:effectLst/>
                          <a:uLnTx/>
                          <a:uFillTx/>
                          <a:latin typeface="Ink Free" panose="03080402000500000000" pitchFamily="66" charset="0"/>
                          <a:ea typeface="Calibri" panose="020F0502020204030204" pitchFamily="34" charset="0"/>
                          <a:cs typeface="Times New Roman" panose="02020603050405020304" pitchFamily="18" charset="0"/>
                        </a:rPr>
                        <a:t>God of wonder, we know that all things are possible for you.</a:t>
                      </a:r>
                      <a:endParaRPr kumimoji="0" lang="en-GB" sz="3600" b="1" i="0" u="none" strike="noStrike" kern="1200" cap="none" spc="0" normalizeH="0" baseline="0" noProof="0" dirty="0">
                        <a:ln>
                          <a:noFill/>
                        </a:ln>
                        <a:solidFill>
                          <a:prstClr val="black"/>
                        </a:solidFill>
                        <a:effectLst/>
                        <a:uLnTx/>
                        <a:uFillTx/>
                        <a:latin typeface="Ink Free" panose="03080402000500000000" pitchFamily="66"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50"/>
                          </a:solidFill>
                          <a:effectLst/>
                          <a:uLnTx/>
                          <a:uFillTx/>
                          <a:latin typeface="Ink Free" panose="03080402000500000000" pitchFamily="66" charset="0"/>
                          <a:ea typeface="Calibri" panose="020F0502020204030204" pitchFamily="34" charset="0"/>
                          <a:cs typeface="Times New Roman" panose="02020603050405020304" pitchFamily="18" charset="0"/>
                        </a:rPr>
                        <a:t> Let us open our eyes to the everyday miracles of the people around us and let us be that miracle for others.</a:t>
                      </a:r>
                    </a:p>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50"/>
                          </a:solidFill>
                          <a:effectLst/>
                          <a:uLnTx/>
                          <a:uFillTx/>
                          <a:latin typeface="Ink Free" panose="03080402000500000000" pitchFamily="66" charset="0"/>
                          <a:ea typeface="Calibri" panose="020F0502020204030204" pitchFamily="34" charset="0"/>
                          <a:cs typeface="Times New Roman" panose="02020603050405020304" pitchFamily="18" charset="0"/>
                        </a:rPr>
                        <a:t> Amen</a:t>
                      </a:r>
                      <a:endParaRPr kumimoji="0" lang="en-GB" sz="3600" b="1" i="0" u="none" strike="noStrike" kern="1200" cap="none" spc="0" normalizeH="0" baseline="0" noProof="0" dirty="0">
                        <a:ln>
                          <a:noFill/>
                        </a:ln>
                        <a:solidFill>
                          <a:prstClr val="black"/>
                        </a:solidFill>
                        <a:effectLst/>
                        <a:uLnTx/>
                        <a:uFillTx/>
                        <a:latin typeface="Ink Free" panose="03080402000500000000"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a16="http://schemas.microsoft.com/office/drawing/2014/main" val="4179680998"/>
                  </a:ext>
                </a:extLst>
              </a:tr>
            </a:tbl>
          </a:graphicData>
        </a:graphic>
      </p:graphicFrame>
      <p:pic>
        <p:nvPicPr>
          <p:cNvPr id="2" name="Picture 1">
            <a:extLst>
              <a:ext uri="{FF2B5EF4-FFF2-40B4-BE49-F238E27FC236}">
                <a16:creationId xmlns:a16="http://schemas.microsoft.com/office/drawing/2014/main" id="{6F634086-C7A5-4953-B927-001A1D03B612}"/>
              </a:ext>
            </a:extLst>
          </p:cNvPr>
          <p:cNvPicPr>
            <a:picLocks noChangeAspect="1"/>
          </p:cNvPicPr>
          <p:nvPr/>
        </p:nvPicPr>
        <p:blipFill>
          <a:blip r:embed="rId3"/>
          <a:stretch>
            <a:fillRect/>
          </a:stretch>
        </p:blipFill>
        <p:spPr>
          <a:xfrm>
            <a:off x="6299266" y="3573016"/>
            <a:ext cx="2593210" cy="2882452"/>
          </a:xfrm>
          <a:prstGeom prst="rect">
            <a:avLst/>
          </a:prstGeom>
        </p:spPr>
      </p:pic>
      <p:pic>
        <p:nvPicPr>
          <p:cNvPr id="2050" name="Picture 2">
            <a:extLst>
              <a:ext uri="{FF2B5EF4-FFF2-40B4-BE49-F238E27FC236}">
                <a16:creationId xmlns:a16="http://schemas.microsoft.com/office/drawing/2014/main" id="{33F1920F-01C5-4C6D-BCA7-43A97291A0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87101" y="546549"/>
            <a:ext cx="2592931" cy="2882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10848</TotalTime>
  <Words>440</Words>
  <Application>Microsoft Office PowerPoint</Application>
  <PresentationFormat>On-screen Show (4:3)</PresentationFormat>
  <Paragraphs>64</Paragraphs>
  <Slides>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Comic Sans MS</vt:lpstr>
      <vt:lpstr>Ink Free</vt:lpstr>
      <vt:lpstr>Kristen ITC</vt:lpstr>
      <vt:lpstr>Lucida Calligraphy</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Kelly Burdett</cp:lastModifiedBy>
  <cp:revision>316</cp:revision>
  <dcterms:created xsi:type="dcterms:W3CDTF">2018-06-04T06:48:49Z</dcterms:created>
  <dcterms:modified xsi:type="dcterms:W3CDTF">2022-01-14T11:55:41Z</dcterms:modified>
</cp:coreProperties>
</file>