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88" r:id="rId3"/>
    <p:sldId id="280" r:id="rId4"/>
    <p:sldId id="283" r:id="rId5"/>
    <p:sldId id="287"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BDAC43-EF6B-4A2D-9B2E-7D23FFE7A299}" v="26" dt="2022-02-21T12:38:33.3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9" d="100"/>
          <a:sy n="119" d="100"/>
        </p:scale>
        <p:origin x="121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25/02/2022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539181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25/02/2022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25/02/2022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25/02/2022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25/02/2022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25/02/2022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25/02/2022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pRviefdwJi4"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35401" y="0"/>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1677508" y="553025"/>
            <a:ext cx="5760640" cy="974562"/>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Gospel: 8th Sunday of Ordinary Time </a:t>
            </a:r>
            <a:endParaRPr lang="en-GB" sz="2400" b="1" dirty="0">
              <a:solidFill>
                <a:prstClr val="black"/>
              </a:solidFill>
              <a:latin typeface="Kristen ITC" panose="03050502040202030202" pitchFamily="66"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Year C</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AF89D9B7-90FC-4ECA-B6A5-05EDB68B4FB3}"/>
              </a:ext>
            </a:extLst>
          </p:cNvPr>
          <p:cNvSpPr txBox="1"/>
          <p:nvPr/>
        </p:nvSpPr>
        <p:spPr>
          <a:xfrm>
            <a:off x="2141034" y="6000148"/>
            <a:ext cx="4833588" cy="646331"/>
          </a:xfrm>
          <a:prstGeom prst="rect">
            <a:avLst/>
          </a:prstGeom>
          <a:noFill/>
        </p:spPr>
        <p:txBody>
          <a:bodyPr wrap="square" rtlCol="0">
            <a:spAutoFit/>
          </a:bodyPr>
          <a:lstStyle/>
          <a:p>
            <a:r>
              <a:rPr lang="en-GB" dirty="0">
                <a:hlinkClick r:id="rId3"/>
              </a:rPr>
              <a:t>https://www.youtube.com/watch?v=pRviefdwJi4</a:t>
            </a:r>
            <a:endParaRPr lang="en-GB" dirty="0"/>
          </a:p>
          <a:p>
            <a:endParaRPr lang="en-GB" dirty="0"/>
          </a:p>
        </p:txBody>
      </p:sp>
      <p:pic>
        <p:nvPicPr>
          <p:cNvPr id="3074" name="Picture 2" descr="42 Luke">
            <a:extLst>
              <a:ext uri="{FF2B5EF4-FFF2-40B4-BE49-F238E27FC236}">
                <a16:creationId xmlns:a16="http://schemas.microsoft.com/office/drawing/2014/main" id="{3A32F5F0-E1DD-4293-A8A5-784D090211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5206" y="1916832"/>
            <a:ext cx="4833588"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79C4904B-4214-4C64-944C-6B767CDB94B4}"/>
              </a:ext>
            </a:extLst>
          </p:cNvPr>
          <p:cNvSpPr txBox="1"/>
          <p:nvPr/>
        </p:nvSpPr>
        <p:spPr>
          <a:xfrm>
            <a:off x="323528" y="5309595"/>
            <a:ext cx="8424936"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Praise to you Lord Jesus Christ.</a:t>
            </a:r>
          </a:p>
        </p:txBody>
      </p:sp>
      <p:sp>
        <p:nvSpPr>
          <p:cNvPr id="12" name="TextBox 11">
            <a:extLst>
              <a:ext uri="{FF2B5EF4-FFF2-40B4-BE49-F238E27FC236}">
                <a16:creationId xmlns:a16="http://schemas.microsoft.com/office/drawing/2014/main" id="{7BB0464F-EF3D-4AD3-B039-F8C608EC26E7}"/>
              </a:ext>
            </a:extLst>
          </p:cNvPr>
          <p:cNvSpPr txBox="1"/>
          <p:nvPr/>
        </p:nvSpPr>
        <p:spPr>
          <a:xfrm>
            <a:off x="323528" y="404664"/>
            <a:ext cx="8424936" cy="4904932"/>
          </a:xfrm>
          <a:prstGeom prst="rect">
            <a:avLst/>
          </a:prstGeom>
          <a:noFill/>
        </p:spPr>
        <p:txBody>
          <a:bodyPr wrap="square">
            <a:spAutoFit/>
          </a:bodyPr>
          <a:lstStyle/>
          <a:p>
            <a:pPr algn="ctr">
              <a:lnSpc>
                <a:spcPct val="107000"/>
              </a:lnSpc>
              <a:spcAft>
                <a:spcPts val="800"/>
              </a:spcAft>
            </a:pPr>
            <a:r>
              <a:rPr lang="en-GB" sz="3600" b="1" dirty="0">
                <a:effectLst/>
                <a:latin typeface="Comic Sans MS" panose="030F0702030302020204" pitchFamily="66" charset="0"/>
                <a:ea typeface="Calibri" panose="020F0502020204030204" pitchFamily="34" charset="0"/>
                <a:cs typeface="Calibri" panose="020F0502020204030204" pitchFamily="34" charset="0"/>
              </a:rPr>
              <a:t>Gospel </a:t>
            </a:r>
            <a:r>
              <a:rPr lang="en-GB" sz="3600" b="1" dirty="0">
                <a:latin typeface="Comic Sans MS" panose="030F0702030302020204" pitchFamily="66" charset="0"/>
                <a:ea typeface="Calibri" panose="020F0502020204030204" pitchFamily="34" charset="0"/>
                <a:cs typeface="Calibri" panose="020F0502020204030204" pitchFamily="34" charset="0"/>
              </a:rPr>
              <a:t>- </a:t>
            </a:r>
            <a:r>
              <a:rPr lang="en-GB" sz="3600" dirty="0">
                <a:effectLst/>
                <a:latin typeface="Comic Sans MS" panose="030F0702030302020204" pitchFamily="66" charset="0"/>
                <a:ea typeface="Calibri" panose="020F0502020204030204" pitchFamily="34" charset="0"/>
                <a:cs typeface="Calibri" panose="020F0502020204030204" pitchFamily="34" charset="0"/>
              </a:rPr>
              <a:t>8th Sunday of Ordinary Time - Year C</a:t>
            </a:r>
          </a:p>
          <a:p>
            <a:pPr>
              <a:lnSpc>
                <a:spcPct val="107000"/>
              </a:lnSpc>
              <a:spcAft>
                <a:spcPts val="800"/>
              </a:spcAft>
            </a:pPr>
            <a:r>
              <a:rPr lang="en-GB" sz="3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 good man brings good things out of the good stored up in his heart, and an evil man brings evil things out of the evil stored up in his heart. For the mouth speaks what the heart is full of</a:t>
            </a:r>
            <a:r>
              <a:rPr lang="en-GB" sz="3600" b="1"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 </a:t>
            </a:r>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Adapted from Luke 6:39-45</a:t>
            </a:r>
            <a:endParaRPr lang="en-GB" sz="1600" dirty="0">
              <a:effectLst/>
              <a:latin typeface="Comic Sans MS" panose="030F0702030302020204" pitchFamily="66"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84223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5" name="TextBox 14">
            <a:extLst>
              <a:ext uri="{FF2B5EF4-FFF2-40B4-BE49-F238E27FC236}">
                <a16:creationId xmlns:a16="http://schemas.microsoft.com/office/drawing/2014/main" id="{2CB332BF-4A40-488B-AD76-FFA4FD82F9FB}"/>
              </a:ext>
            </a:extLst>
          </p:cNvPr>
          <p:cNvSpPr txBox="1"/>
          <p:nvPr/>
        </p:nvSpPr>
        <p:spPr>
          <a:xfrm>
            <a:off x="201210" y="394447"/>
            <a:ext cx="5688632" cy="6051913"/>
          </a:xfrm>
          <a:prstGeom prst="rect">
            <a:avLst/>
          </a:prstGeom>
          <a:noFill/>
        </p:spPr>
        <p:txBody>
          <a:bodyPr wrap="square">
            <a:spAutoFit/>
          </a:bodyPr>
          <a:lstStyle/>
          <a:p>
            <a:pPr algn="just">
              <a:lnSpc>
                <a:spcPct val="107000"/>
              </a:lnSpc>
              <a:spcAft>
                <a:spcPts val="800"/>
              </a:spcAft>
            </a:pPr>
            <a:r>
              <a:rPr lang="en-GB" sz="20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Reflectio</a:t>
            </a:r>
            <a:r>
              <a:rPr lang="en-GB" sz="2000" b="1" dirty="0">
                <a:solidFill>
                  <a:srgbClr val="000000"/>
                </a:solidFill>
                <a:latin typeface="Comic Sans MS" panose="030F0702030302020204" pitchFamily="66" charset="0"/>
                <a:ea typeface="Calibri" panose="020F0502020204030204" pitchFamily="34" charset="0"/>
                <a:cs typeface="Times New Roman" panose="02020603050405020304" pitchFamily="18" charset="0"/>
              </a:rPr>
              <a:t>n</a:t>
            </a:r>
            <a:r>
              <a:rPr lang="en-GB" sz="20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a:t>
            </a:r>
          </a:p>
          <a:p>
            <a:pPr algn="just">
              <a:lnSpc>
                <a:spcPct val="107000"/>
              </a:lnSpc>
              <a:spcAft>
                <a:spcPts val="800"/>
              </a:spcAft>
            </a:pPr>
            <a:r>
              <a:rPr lang="en-GB" sz="2000" dirty="0">
                <a:effectLst/>
                <a:latin typeface="Comic Sans MS" panose="030F0702030302020204" pitchFamily="66" charset="0"/>
                <a:ea typeface="Verdana" panose="020B0604030504040204" pitchFamily="34" charset="0"/>
                <a:cs typeface="Calibri" panose="020F0502020204030204" pitchFamily="34" charset="0"/>
              </a:rPr>
              <a:t>Jesus </a:t>
            </a:r>
            <a:r>
              <a:rPr lang="en-GB" sz="20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teaches us that in order to do good deeds and be of service to others, we must have </a:t>
            </a:r>
            <a:r>
              <a:rPr lang="en-GB" sz="20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a good heart</a:t>
            </a:r>
            <a:r>
              <a:rPr lang="en-GB" sz="20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a:t>
            </a:r>
          </a:p>
          <a:p>
            <a:pPr algn="just">
              <a:lnSpc>
                <a:spcPct val="107000"/>
              </a:lnSpc>
              <a:spcAft>
                <a:spcPts val="800"/>
              </a:spcAft>
            </a:pPr>
            <a:r>
              <a:rPr lang="en-GB" sz="2000" dirty="0">
                <a:effectLst/>
                <a:latin typeface="Comic Sans MS" panose="030F0702030302020204" pitchFamily="66" charset="0"/>
                <a:ea typeface="Verdana" panose="020B0604030504040204" pitchFamily="34" charset="0"/>
                <a:cs typeface="Calibri" panose="020F0502020204030204" pitchFamily="34" charset="0"/>
              </a:rPr>
              <a:t>If we cannot be good and do what is right, how can we ask other people to do the same?</a:t>
            </a:r>
          </a:p>
          <a:p>
            <a:pPr algn="just">
              <a:lnSpc>
                <a:spcPct val="107000"/>
              </a:lnSpc>
              <a:spcAft>
                <a:spcPts val="800"/>
              </a:spcAft>
            </a:pPr>
            <a:r>
              <a:rPr lang="en-GB" sz="2000" dirty="0">
                <a:effectLst/>
                <a:latin typeface="Comic Sans MS" panose="030F0702030302020204" pitchFamily="66" charset="0"/>
                <a:ea typeface="Verdana" panose="020B0604030504040204" pitchFamily="34" charset="0"/>
                <a:cs typeface="Calibri" panose="020F0502020204030204" pitchFamily="34" charset="0"/>
              </a:rPr>
              <a:t>We must </a:t>
            </a:r>
            <a:r>
              <a:rPr lang="en-GB" sz="20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pay attention to our own poor choices as we cannot help others when we are blind to our own faults.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GB" sz="2000" dirty="0">
                <a:effectLst/>
                <a:latin typeface="Comic Sans MS" panose="030F0702030302020204" pitchFamily="66" charset="0"/>
                <a:ea typeface="Verdana" panose="020B0604030504040204" pitchFamily="34" charset="0"/>
                <a:cs typeface="Calibri" panose="020F0502020204030204" pitchFamily="34" charset="0"/>
              </a:rPr>
              <a:t>Jesus says that good people have a store of goodness in their hearts; that the words someone speaks come from what is in their heart. So, if we let God fill our hearts with goodness and love, we will be able to speak words </a:t>
            </a:r>
          </a:p>
          <a:p>
            <a:r>
              <a:rPr lang="en-GB" sz="2000" dirty="0">
                <a:latin typeface="Comic Sans MS" panose="030F0702030302020204" pitchFamily="66" charset="0"/>
                <a:ea typeface="Verdana" panose="020B0604030504040204" pitchFamily="34" charset="0"/>
                <a:cs typeface="Calibri" panose="020F0502020204030204" pitchFamily="34" charset="0"/>
              </a:rPr>
              <a:t>w</a:t>
            </a:r>
            <a:r>
              <a:rPr lang="en-GB" sz="2000" dirty="0">
                <a:effectLst/>
                <a:latin typeface="Comic Sans MS" panose="030F0702030302020204" pitchFamily="66" charset="0"/>
                <a:ea typeface="Verdana" panose="020B0604030504040204" pitchFamily="34" charset="0"/>
                <a:cs typeface="Calibri" panose="020F0502020204030204" pitchFamily="34" charset="0"/>
              </a:rPr>
              <a:t>hich will share the goodness and love with others.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1DF167D3-D6D0-4E4E-8987-FF61860CC722}"/>
              </a:ext>
            </a:extLst>
          </p:cNvPr>
          <p:cNvPicPr>
            <a:picLocks noChangeAspect="1"/>
          </p:cNvPicPr>
          <p:nvPr/>
        </p:nvPicPr>
        <p:blipFill>
          <a:blip r:embed="rId3"/>
          <a:stretch>
            <a:fillRect/>
          </a:stretch>
        </p:blipFill>
        <p:spPr>
          <a:xfrm>
            <a:off x="6277872" y="980728"/>
            <a:ext cx="2520280" cy="2376264"/>
          </a:xfrm>
          <a:prstGeom prst="rect">
            <a:avLst/>
          </a:prstGeom>
        </p:spPr>
      </p:pic>
      <p:pic>
        <p:nvPicPr>
          <p:cNvPr id="7" name="Picture 6">
            <a:extLst>
              <a:ext uri="{FF2B5EF4-FFF2-40B4-BE49-F238E27FC236}">
                <a16:creationId xmlns:a16="http://schemas.microsoft.com/office/drawing/2014/main" id="{51877632-1FC4-438A-93F3-21775EB75ED9}"/>
              </a:ext>
            </a:extLst>
          </p:cNvPr>
          <p:cNvPicPr>
            <a:picLocks noChangeAspect="1"/>
          </p:cNvPicPr>
          <p:nvPr/>
        </p:nvPicPr>
        <p:blipFill>
          <a:blip r:embed="rId4"/>
          <a:stretch>
            <a:fillRect/>
          </a:stretch>
        </p:blipFill>
        <p:spPr>
          <a:xfrm>
            <a:off x="6274189" y="3356992"/>
            <a:ext cx="2523963" cy="2371550"/>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4103" y="6347785"/>
            <a:ext cx="5164114" cy="369332"/>
          </a:xfrm>
          <a:prstGeom prst="rect">
            <a:avLst/>
          </a:prstGeom>
        </p:spPr>
        <p:txBody>
          <a:bodyPr wrap="square">
            <a:spAutoFit/>
          </a:bodyPr>
          <a:lstStyle/>
          <a:p>
            <a:r>
              <a:rPr lang="en-GB" dirty="0"/>
              <a:t> </a:t>
            </a:r>
          </a:p>
        </p:txBody>
      </p:sp>
      <p:pic>
        <p:nvPicPr>
          <p:cNvPr id="12" name="Picture 11">
            <a:extLst>
              <a:ext uri="{FF2B5EF4-FFF2-40B4-BE49-F238E27FC236}">
                <a16:creationId xmlns:a16="http://schemas.microsoft.com/office/drawing/2014/main" id="{58B5F84F-3129-4AAF-8FB2-F6C987E00C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17875" y="2369870"/>
            <a:ext cx="1993594" cy="2153569"/>
          </a:xfrm>
          <a:prstGeom prst="rect">
            <a:avLst/>
          </a:prstGeom>
          <a:noFill/>
        </p:spPr>
      </p:pic>
      <p:pic>
        <p:nvPicPr>
          <p:cNvPr id="14" name="Picture 13" descr="Text&#10;&#10;Description automatically generated">
            <a:extLst>
              <a:ext uri="{FF2B5EF4-FFF2-40B4-BE49-F238E27FC236}">
                <a16:creationId xmlns:a16="http://schemas.microsoft.com/office/drawing/2014/main" id="{2833927A-DA46-4E0B-86C1-B7D84B7C051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54194" y="68699"/>
            <a:ext cx="1975198" cy="2230034"/>
          </a:xfrm>
          <a:prstGeom prst="rect">
            <a:avLst/>
          </a:prstGeom>
          <a:noFill/>
        </p:spPr>
      </p:pic>
      <p:pic>
        <p:nvPicPr>
          <p:cNvPr id="3" name="Picture 2">
            <a:extLst>
              <a:ext uri="{FF2B5EF4-FFF2-40B4-BE49-F238E27FC236}">
                <a16:creationId xmlns:a16="http://schemas.microsoft.com/office/drawing/2014/main" id="{B091FF63-88B3-47BE-8160-A8DB6B024B1D}"/>
              </a:ext>
            </a:extLst>
          </p:cNvPr>
          <p:cNvPicPr>
            <a:picLocks noChangeAspect="1"/>
          </p:cNvPicPr>
          <p:nvPr/>
        </p:nvPicPr>
        <p:blipFill>
          <a:blip r:embed="rId5"/>
          <a:stretch>
            <a:fillRect/>
          </a:stretch>
        </p:blipFill>
        <p:spPr>
          <a:xfrm>
            <a:off x="7154194" y="4617621"/>
            <a:ext cx="1920956" cy="2171680"/>
          </a:xfrm>
          <a:prstGeom prst="rect">
            <a:avLst/>
          </a:prstGeom>
        </p:spPr>
      </p:pic>
      <p:sp>
        <p:nvSpPr>
          <p:cNvPr id="7" name="TextBox 6">
            <a:extLst>
              <a:ext uri="{FF2B5EF4-FFF2-40B4-BE49-F238E27FC236}">
                <a16:creationId xmlns:a16="http://schemas.microsoft.com/office/drawing/2014/main" id="{39204EB6-EC14-4208-A88C-0E6D2C3F7505}"/>
              </a:ext>
            </a:extLst>
          </p:cNvPr>
          <p:cNvSpPr txBox="1"/>
          <p:nvPr/>
        </p:nvSpPr>
        <p:spPr>
          <a:xfrm>
            <a:off x="214104" y="975352"/>
            <a:ext cx="6848282" cy="5003101"/>
          </a:xfrm>
          <a:prstGeom prst="rect">
            <a:avLst/>
          </a:prstGeom>
          <a:noFill/>
          <a:ln w="28575">
            <a:solidFill>
              <a:srgbClr val="FFC000"/>
            </a:solidFill>
          </a:ln>
        </p:spPr>
        <p:txBody>
          <a:bodyPr wrap="square" rtlCol="0">
            <a:spAutoFit/>
          </a:bodyPr>
          <a:lstStyle/>
          <a:p>
            <a:pPr>
              <a:lnSpc>
                <a:spcPct val="107000"/>
              </a:lnSpc>
              <a:spcAft>
                <a:spcPts val="800"/>
              </a:spcAft>
            </a:pPr>
            <a:r>
              <a:rPr lang="en-GB" sz="24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Do you allow the right kind of light to shine from your heart?</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Talk to your teacher about </a:t>
            </a:r>
            <a:r>
              <a:rPr lang="en-GB" sz="2400"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what these quotes mean to you.</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omic Sans MS" panose="030F0702030302020204" pitchFamily="66" charset="0"/>
                <a:ea typeface="Verdana" panose="020B0604030504040204" pitchFamily="34" charset="0"/>
                <a:cs typeface="Calibri" panose="020F0502020204030204" pitchFamily="34"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Are you the person that Jesus asks you to be – Is your heart full of goodness?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400"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How might you persuade yourself to change to become a great role model in your class?</a:t>
            </a:r>
            <a:endParaRPr lang="en-GB" sz="2400" dirty="0"/>
          </a:p>
        </p:txBody>
      </p:sp>
      <p:sp>
        <p:nvSpPr>
          <p:cNvPr id="8" name="TextBox 7">
            <a:extLst>
              <a:ext uri="{FF2B5EF4-FFF2-40B4-BE49-F238E27FC236}">
                <a16:creationId xmlns:a16="http://schemas.microsoft.com/office/drawing/2014/main" id="{B6FDC7C9-C29A-4C5F-A2AD-38DE2C83E1DD}"/>
              </a:ext>
            </a:extLst>
          </p:cNvPr>
          <p:cNvSpPr txBox="1"/>
          <p:nvPr/>
        </p:nvSpPr>
        <p:spPr>
          <a:xfrm flipH="1">
            <a:off x="2699790" y="140883"/>
            <a:ext cx="2952330" cy="461665"/>
          </a:xfrm>
          <a:prstGeom prst="rect">
            <a:avLst/>
          </a:prstGeom>
          <a:noFill/>
        </p:spPr>
        <p:txBody>
          <a:bodyPr wrap="square" rtlCol="0">
            <a:spAutoFit/>
          </a:bodyPr>
          <a:lstStyle/>
          <a:p>
            <a:r>
              <a:rPr lang="en-GB" sz="2400" b="1" dirty="0">
                <a:latin typeface="Comic Sans MS" panose="030F0702030302020204" pitchFamily="66" charset="0"/>
              </a:rPr>
              <a:t>Post-it Challenge:</a:t>
            </a:r>
          </a:p>
        </p:txBody>
      </p:sp>
    </p:spTree>
    <p:extLst>
      <p:ext uri="{BB962C8B-B14F-4D97-AF65-F5344CB8AC3E}">
        <p14:creationId xmlns:p14="http://schemas.microsoft.com/office/powerpoint/2010/main" val="1410414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5DF581E2-76BD-428D-9DB0-76FDC575B7C8}"/>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3">
            <a:extLst>
              <a:ext uri="{FF2B5EF4-FFF2-40B4-BE49-F238E27FC236}">
                <a16:creationId xmlns:a16="http://schemas.microsoft.com/office/drawing/2014/main" id="{CAF102F8-153E-4027-883A-CDB8A6591868}"/>
              </a:ext>
            </a:extLst>
          </p:cNvPr>
          <p:cNvSpPr>
            <a:spLocks noChangeArrowheads="1"/>
          </p:cNvSpPr>
          <p:nvPr/>
        </p:nvSpPr>
        <p:spPr bwMode="auto">
          <a:xfrm>
            <a:off x="691980" y="258689"/>
            <a:ext cx="261463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1" i="0" u="none" strike="noStrike" cap="none" normalizeH="0" baseline="0" dirty="0">
                <a:ln>
                  <a:noFill/>
                </a:ln>
                <a:solidFill>
                  <a:schemeClr val="tx1"/>
                </a:solidFill>
                <a:effectLst/>
                <a:latin typeface="Ink Free" panose="03080402000500000000" pitchFamily="66" charset="0"/>
                <a:ea typeface="Calibri" panose="020F0502020204030204" pitchFamily="34" charset="0"/>
                <a:cs typeface="Calibri" panose="020F0502020204030204" pitchFamily="34" charset="0"/>
              </a:rPr>
              <a:t>Let us pray:</a:t>
            </a:r>
            <a:endParaRPr kumimoji="0" lang="en-GB" altLang="en-US" sz="3600" b="1" i="0" u="none" strike="noStrike" cap="none" normalizeH="0" baseline="0" dirty="0">
              <a:ln>
                <a:noFill/>
              </a:ln>
              <a:solidFill>
                <a:schemeClr val="tx1"/>
              </a:solidFill>
              <a:effectLst/>
              <a:latin typeface="Ink Free" panose="03080402000500000000" pitchFamily="66" charset="0"/>
            </a:endParaRPr>
          </a:p>
        </p:txBody>
      </p:sp>
      <p:sp>
        <p:nvSpPr>
          <p:cNvPr id="10" name="TextBox 9">
            <a:extLst>
              <a:ext uri="{FF2B5EF4-FFF2-40B4-BE49-F238E27FC236}">
                <a16:creationId xmlns:a16="http://schemas.microsoft.com/office/drawing/2014/main" id="{EC7756D4-1B3B-466B-A2F4-9C5C90AF421C}"/>
              </a:ext>
            </a:extLst>
          </p:cNvPr>
          <p:cNvSpPr txBox="1"/>
          <p:nvPr/>
        </p:nvSpPr>
        <p:spPr>
          <a:xfrm>
            <a:off x="691980" y="1147736"/>
            <a:ext cx="5968252" cy="3870227"/>
          </a:xfrm>
          <a:prstGeom prst="rect">
            <a:avLst/>
          </a:prstGeom>
          <a:noFill/>
        </p:spPr>
        <p:txBody>
          <a:bodyPr wrap="square">
            <a:spAutoFit/>
          </a:bodyPr>
          <a:lstStyle/>
          <a:p>
            <a:pPr>
              <a:lnSpc>
                <a:spcPct val="107000"/>
              </a:lnSpc>
              <a:spcAft>
                <a:spcPts val="600"/>
              </a:spcAft>
            </a:pPr>
            <a:r>
              <a:rPr lang="en-GB" sz="3600" b="1" dirty="0">
                <a:effectLst/>
                <a:latin typeface="Ink Free" panose="03080402000500000000" pitchFamily="66" charset="0"/>
                <a:ea typeface="Verdana" panose="020B0604030504040204" pitchFamily="34" charset="0"/>
                <a:cs typeface="Verdana" panose="020B0604030504040204" pitchFamily="34" charset="0"/>
              </a:rPr>
              <a:t>Loving God,</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GB" sz="3600" b="1" dirty="0">
                <a:effectLst/>
                <a:latin typeface="Ink Free" panose="03080402000500000000" pitchFamily="66" charset="0"/>
                <a:ea typeface="Verdana" panose="020B0604030504040204" pitchFamily="34" charset="0"/>
                <a:cs typeface="Verdana" panose="020B0604030504040204" pitchFamily="34" charset="0"/>
              </a:rPr>
              <a:t>Fill our hearts with kindness, love, and generosity.</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US" sz="3600" b="1" dirty="0">
                <a:effectLst/>
                <a:latin typeface="Ink Free" panose="03080402000500000000" pitchFamily="66" charset="0"/>
                <a:ea typeface="Verdana" panose="020B0604030504040204" pitchFamily="34" charset="0"/>
                <a:cs typeface="Verdana" panose="020B0604030504040204" pitchFamily="34" charset="0"/>
              </a:rPr>
              <a:t>Help us to be the people you created us to be.</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US" sz="3600" b="1" dirty="0">
                <a:effectLst/>
                <a:latin typeface="Ink Free" panose="03080402000500000000" pitchFamily="66" charset="0"/>
                <a:ea typeface="Verdana" panose="020B0604030504040204" pitchFamily="34" charset="0"/>
                <a:cs typeface="Verdana" panose="020B0604030504040204" pitchFamily="34" charset="0"/>
              </a:rPr>
              <a:t>Amen     </a:t>
            </a:r>
          </a:p>
        </p:txBody>
      </p:sp>
      <p:pic>
        <p:nvPicPr>
          <p:cNvPr id="9" name="Picture 8">
            <a:extLst>
              <a:ext uri="{FF2B5EF4-FFF2-40B4-BE49-F238E27FC236}">
                <a16:creationId xmlns:a16="http://schemas.microsoft.com/office/drawing/2014/main" id="{7604AABB-DFE2-40F6-9995-16C457FBC3ED}"/>
              </a:ext>
            </a:extLst>
          </p:cNvPr>
          <p:cNvPicPr>
            <a:picLocks noChangeAspect="1"/>
          </p:cNvPicPr>
          <p:nvPr/>
        </p:nvPicPr>
        <p:blipFill>
          <a:blip r:embed="rId2"/>
          <a:stretch>
            <a:fillRect/>
          </a:stretch>
        </p:blipFill>
        <p:spPr>
          <a:xfrm>
            <a:off x="6444208" y="107866"/>
            <a:ext cx="2520280" cy="1775470"/>
          </a:xfrm>
          <a:prstGeom prst="rect">
            <a:avLst/>
          </a:prstGeom>
        </p:spPr>
      </p:pic>
      <p:pic>
        <p:nvPicPr>
          <p:cNvPr id="12" name="Picture 11">
            <a:extLst>
              <a:ext uri="{FF2B5EF4-FFF2-40B4-BE49-F238E27FC236}">
                <a16:creationId xmlns:a16="http://schemas.microsoft.com/office/drawing/2014/main" id="{0AF528B5-5233-433E-B73F-2C752FFF2E23}"/>
              </a:ext>
            </a:extLst>
          </p:cNvPr>
          <p:cNvPicPr>
            <a:picLocks noChangeAspect="1"/>
          </p:cNvPicPr>
          <p:nvPr/>
        </p:nvPicPr>
        <p:blipFill>
          <a:blip r:embed="rId3"/>
          <a:stretch>
            <a:fillRect/>
          </a:stretch>
        </p:blipFill>
        <p:spPr>
          <a:xfrm>
            <a:off x="4574482" y="3946283"/>
            <a:ext cx="2808312" cy="2628792"/>
          </a:xfrm>
          <a:prstGeom prst="rect">
            <a:avLst/>
          </a:prstGeom>
        </p:spPr>
      </p:pic>
    </p:spTree>
    <p:extLst>
      <p:ext uri="{BB962C8B-B14F-4D97-AF65-F5344CB8AC3E}">
        <p14:creationId xmlns:p14="http://schemas.microsoft.com/office/powerpoint/2010/main" val="1422872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2477</TotalTime>
  <Words>325</Words>
  <Application>Microsoft Office PowerPoint</Application>
  <PresentationFormat>On-screen Show (4:3)</PresentationFormat>
  <Paragraphs>35</Paragraphs>
  <Slides>5</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Comic Sans MS</vt:lpstr>
      <vt:lpstr>Ink Free</vt:lpstr>
      <vt:lpstr>Kristen ITC</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Kelly Burdett</cp:lastModifiedBy>
  <cp:revision>73</cp:revision>
  <dcterms:created xsi:type="dcterms:W3CDTF">2018-06-04T06:48:49Z</dcterms:created>
  <dcterms:modified xsi:type="dcterms:W3CDTF">2022-02-25T08:54:25Z</dcterms:modified>
</cp:coreProperties>
</file>