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0" r:id="rId3"/>
    <p:sldId id="281" r:id="rId4"/>
    <p:sldId id="283" r:id="rId5"/>
    <p:sldId id="284"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47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06/01/2022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50577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OJao9nq-Ss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7" name="TextBox 6"/>
          <p:cNvSpPr txBox="1"/>
          <p:nvPr/>
        </p:nvSpPr>
        <p:spPr>
          <a:xfrm>
            <a:off x="1259632" y="260648"/>
            <a:ext cx="6336704" cy="1042208"/>
          </a:xfrm>
          <a:prstGeom prst="rect">
            <a:avLst/>
          </a:prstGeom>
          <a:noFill/>
        </p:spPr>
        <p:txBody>
          <a:bodyPr wrap="square" rtlCol="0">
            <a:spAutoFit/>
          </a:bodyPr>
          <a:lstStyle/>
          <a:p>
            <a:pPr algn="ctr">
              <a:lnSpc>
                <a:spcPct val="107000"/>
              </a:lnSpc>
              <a:spcAft>
                <a:spcPts val="800"/>
              </a:spcAft>
            </a:pPr>
            <a:r>
              <a:rPr lang="en-GB" sz="3200" b="1" dirty="0">
                <a:solidFill>
                  <a:srgbClr val="FFC000"/>
                </a:solidFill>
                <a:latin typeface="Kristen ITC" panose="03050502040202030202" pitchFamily="66" charset="0"/>
                <a:ea typeface="Calibri" panose="020F0502020204030204" pitchFamily="34" charset="0"/>
                <a:cs typeface="Calibri" panose="020F0502020204030204" pitchFamily="34" charset="0"/>
              </a:rPr>
              <a:t>The Epiphany of the Lord</a:t>
            </a:r>
          </a:p>
          <a:p>
            <a:pPr algn="ctr">
              <a:lnSpc>
                <a:spcPct val="107000"/>
              </a:lnSpc>
              <a:spcAft>
                <a:spcPts val="800"/>
              </a:spcAft>
            </a:pPr>
            <a:r>
              <a:rPr lang="en-GB" sz="2000" b="1" dirty="0">
                <a:solidFill>
                  <a:srgbClr val="FFC000"/>
                </a:solidFill>
                <a:latin typeface="Kristen ITC" panose="03050502040202030202" pitchFamily="66" charset="0"/>
                <a:ea typeface="Calibri" panose="020F0502020204030204" pitchFamily="34" charset="0"/>
                <a:cs typeface="Calibri" panose="020F0502020204030204" pitchFamily="34" charset="0"/>
              </a:rPr>
              <a:t>Matthew 2:1-12</a:t>
            </a:r>
            <a:endParaRPr lang="en-GB" sz="20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23529" y="6309320"/>
            <a:ext cx="5040560" cy="369332"/>
          </a:xfrm>
          <a:prstGeom prst="rect">
            <a:avLst/>
          </a:prstGeom>
        </p:spPr>
        <p:txBody>
          <a:bodyPr wrap="square">
            <a:spAutoFit/>
          </a:bodyPr>
          <a:lstStyle/>
          <a:p>
            <a:r>
              <a:rPr lang="en-GB" dirty="0">
                <a:hlinkClick r:id="rId3"/>
              </a:rPr>
              <a:t>https://www.youtube.com/watch?v=OJao9nq-Ss4</a:t>
            </a:r>
            <a:r>
              <a:rPr lang="en-GB" dirty="0"/>
              <a:t> </a:t>
            </a:r>
          </a:p>
        </p:txBody>
      </p:sp>
      <p:pic>
        <p:nvPicPr>
          <p:cNvPr id="12" name="Picture 11" descr="Image result for epiphany of the lor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1412776"/>
            <a:ext cx="8136904" cy="4752528"/>
          </a:xfrm>
          <a:prstGeom prst="rect">
            <a:avLst/>
          </a:prstGeom>
          <a:noFill/>
          <a:ln>
            <a:noFill/>
          </a:ln>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p:cNvSpPr/>
          <p:nvPr/>
        </p:nvSpPr>
        <p:spPr>
          <a:xfrm>
            <a:off x="0" y="0"/>
            <a:ext cx="9108504" cy="7121731"/>
          </a:xfrm>
          <a:prstGeom prst="rect">
            <a:avLst/>
          </a:prstGeom>
        </p:spPr>
        <p:txBody>
          <a:bodyPr wrap="square">
            <a:spAutoFit/>
          </a:bodyPr>
          <a:lstStyle/>
          <a:p>
            <a:pPr lvl="0">
              <a:lnSpc>
                <a:spcPct val="107000"/>
              </a:lnSpc>
              <a:spcAft>
                <a:spcPts val="800"/>
              </a:spcAft>
            </a:pPr>
            <a:r>
              <a:rPr lang="en-GB" b="1"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Gospel:</a:t>
            </a:r>
          </a:p>
          <a:p>
            <a:pPr lvl="0">
              <a:lnSpc>
                <a:spcPct val="107000"/>
              </a:lnSpc>
              <a:spcAft>
                <a:spcPts val="800"/>
              </a:spcAft>
            </a:pPr>
            <a:r>
              <a:rPr lang="en-GB" sz="17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After Jesus had been born at Bethlehem in Judaea during the reign of King Herod, some wise men came to Jerusalem from the east. ‘Where is the infant king of the Jews?’ they asked. </a:t>
            </a:r>
            <a:r>
              <a:rPr lang="en-GB" sz="1700"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‘We saw his star as it rose and have come to do him homage.’</a:t>
            </a:r>
            <a:r>
              <a:rPr lang="en-GB" sz="17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 When King Herod heard this he was perturbed, and so was the whole of Jerusalem. He called together all the chief priests and the scribes of the people, and enquired of them where the Christ was to be born. ‘At Bethlehem in Judaea,’ they told him ‘for this is what the prophet wrote:</a:t>
            </a:r>
            <a:endParaRPr lang="en-GB" sz="17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nSpc>
                <a:spcPct val="107000"/>
              </a:lnSpc>
              <a:spcAft>
                <a:spcPts val="800"/>
              </a:spcAft>
            </a:pPr>
            <a:r>
              <a:rPr lang="en-GB" sz="17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you, Bethlehem, in the land of Judah,</a:t>
            </a:r>
          </a:p>
          <a:p>
            <a:pPr lvl="0">
              <a:lnSpc>
                <a:spcPct val="107000"/>
              </a:lnSpc>
              <a:spcAft>
                <a:spcPts val="800"/>
              </a:spcAft>
            </a:pPr>
            <a:r>
              <a:rPr lang="en-GB" sz="17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 you are by no means least among the leaders of Judah, </a:t>
            </a:r>
          </a:p>
          <a:p>
            <a:pPr lvl="0">
              <a:lnSpc>
                <a:spcPct val="107000"/>
              </a:lnSpc>
              <a:spcAft>
                <a:spcPts val="800"/>
              </a:spcAft>
            </a:pPr>
            <a:r>
              <a:rPr lang="en-GB" sz="17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for out of you will come a leader </a:t>
            </a:r>
          </a:p>
          <a:p>
            <a:pPr lvl="0">
              <a:lnSpc>
                <a:spcPct val="107000"/>
              </a:lnSpc>
              <a:spcAft>
                <a:spcPts val="800"/>
              </a:spcAft>
            </a:pPr>
            <a:r>
              <a:rPr lang="en-GB" sz="17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who will shepherd my people Israel.’</a:t>
            </a:r>
          </a:p>
          <a:p>
            <a:pPr lvl="0"/>
            <a:r>
              <a:rPr lang="en-GB" sz="1700" dirty="0">
                <a:solidFill>
                  <a:srgbClr val="000000"/>
                </a:solidFill>
                <a:latin typeface="Comic Sans MS" panose="030F0702030302020204" pitchFamily="66" charset="0"/>
                <a:ea typeface="Times New Roman" panose="02020603050405020304" pitchFamily="18" charset="0"/>
              </a:rPr>
              <a:t>Then Herod summoned the wise men to see him privately. He asked them the exact date on which the star had appeared, and sent them on to Bethlehem. ‘Go and find out all about the child,’ he said ‘and when you have found him, let me know, so that I too may go and do him homage.’ Having listened to what the king had to say, they set out. And there in front of them was the star they had seen rising; it went forward, and halted over the place where the child was. The sight of the star filled them with delight, and going into the house they saw the child with his mother Mary, and falling to their knees they did him homage. Then, opening their treasures, they offered him gifts of gold and frankincense and myrrh</a:t>
            </a:r>
            <a:r>
              <a:rPr lang="en-GB" sz="1700" b="1" dirty="0">
                <a:solidFill>
                  <a:srgbClr val="000000"/>
                </a:solidFill>
                <a:latin typeface="Comic Sans MS" panose="030F0702030302020204" pitchFamily="66" charset="0"/>
                <a:ea typeface="Times New Roman" panose="02020603050405020304" pitchFamily="18" charset="0"/>
              </a:rPr>
              <a:t>.</a:t>
            </a:r>
            <a:r>
              <a:rPr lang="en-GB" sz="1700" dirty="0">
                <a:solidFill>
                  <a:srgbClr val="000000"/>
                </a:solidFill>
                <a:latin typeface="Comic Sans MS" panose="030F0702030302020204" pitchFamily="66" charset="0"/>
                <a:ea typeface="Times New Roman" panose="02020603050405020304" pitchFamily="18" charset="0"/>
              </a:rPr>
              <a:t> But they were warned in a dream not to go back to Herod, and returned to their own country by a different way.    </a:t>
            </a:r>
          </a:p>
          <a:p>
            <a:pPr lvl="0"/>
            <a:r>
              <a:rPr lang="en-GB" sz="1700" b="1" dirty="0">
                <a:solidFill>
                  <a:srgbClr val="000000"/>
                </a:solidFill>
                <a:latin typeface="Comic Sans MS" panose="030F0702030302020204" pitchFamily="66" charset="0"/>
                <a:ea typeface="Times New Roman" panose="02020603050405020304" pitchFamily="18" charset="0"/>
              </a:rPr>
              <a:t>Matthew 2:1-12</a:t>
            </a:r>
            <a:r>
              <a:rPr lang="en-GB" sz="1700" dirty="0">
                <a:solidFill>
                  <a:srgbClr val="000000"/>
                </a:solidFill>
                <a:latin typeface="Comic Sans MS" panose="030F0702030302020204" pitchFamily="66" charset="0"/>
                <a:ea typeface="Times New Roman" panose="02020603050405020304" pitchFamily="18" charset="0"/>
              </a:rPr>
              <a:t> </a:t>
            </a:r>
            <a:endParaRPr lang="en-GB" sz="17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371469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Rectangle 1"/>
          <p:cNvSpPr/>
          <p:nvPr/>
        </p:nvSpPr>
        <p:spPr>
          <a:xfrm>
            <a:off x="467853" y="1011444"/>
            <a:ext cx="8275113" cy="906723"/>
          </a:xfrm>
          <a:prstGeom prst="rect">
            <a:avLst/>
          </a:prstGeom>
        </p:spPr>
        <p:txBody>
          <a:bodyPr wrap="square">
            <a:spAutoFit/>
          </a:bodyPr>
          <a:lstStyle/>
          <a:p>
            <a:pPr algn="ctr">
              <a:lnSpc>
                <a:spcPct val="107000"/>
              </a:lnSpc>
              <a:spcAft>
                <a:spcPts val="800"/>
              </a:spcAft>
            </a:pPr>
            <a:r>
              <a:rPr lang="en-GB" dirty="0">
                <a:latin typeface="Kristen ITC" panose="03050502040202030202" pitchFamily="66" charset="0"/>
                <a:ea typeface="Calibri" panose="020F0502020204030204" pitchFamily="34" charset="0"/>
                <a:cs typeface="Times New Roman" panose="02020603050405020304" pitchFamily="18" charset="0"/>
              </a:rPr>
              <a:t> </a:t>
            </a: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107504" y="260648"/>
            <a:ext cx="8917402" cy="6146364"/>
          </a:xfrm>
          <a:prstGeom prst="rect">
            <a:avLst/>
          </a:prstGeom>
        </p:spPr>
        <p:txBody>
          <a:bodyPr wrap="square">
            <a:spAutoFit/>
          </a:bodyPr>
          <a:lstStyle/>
          <a:p>
            <a:pPr>
              <a:lnSpc>
                <a:spcPct val="107000"/>
              </a:lnSpc>
              <a:spcAft>
                <a:spcPts val="800"/>
              </a:spcAft>
            </a:pPr>
            <a:r>
              <a:rPr lang="en-GB" sz="2000" b="1" u="sng" dirty="0">
                <a:solidFill>
                  <a:srgbClr val="FFC000"/>
                </a:solidFill>
                <a:latin typeface="Comic Sans MS" panose="030F0702030302020204" pitchFamily="66" charset="0"/>
                <a:ea typeface="Times New Roman" panose="02020603050405020304" pitchFamily="18" charset="0"/>
                <a:cs typeface="Arial" panose="020B0604020202020204" pitchFamily="34" charset="0"/>
              </a:rPr>
              <a:t>Gospel Reflection:</a:t>
            </a:r>
            <a:endParaRPr lang="en-GB" sz="2000"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Calibri" panose="020F0502020204030204" pitchFamily="34" charset="0"/>
              </a:rPr>
              <a:t>The feast of the Epiphany invites us to see ourselves in the Magi – a people on a journey to Christ. </a:t>
            </a:r>
            <a:r>
              <a:rPr lang="en-GB" sz="2000" spc="30" dirty="0">
                <a:latin typeface="Comic Sans MS" panose="030F0702030302020204" pitchFamily="66" charset="0"/>
                <a:ea typeface="Calibri" panose="020F0502020204030204" pitchFamily="34" charset="0"/>
                <a:cs typeface="Times New Roman" panose="02020603050405020304" pitchFamily="18" charset="0"/>
              </a:rPr>
              <a:t>They possess the humility and the openness of mind and heart to seek and welcome Jesus. Their following of the star is a journey of faith, a constant search for meaning, for purpose, for the things of God. They were not put off on that journey, even as they encountered people and events along the way that had the potential to keep them from achieving their goal. Their search mirrors our own search for kindness, compassion, justice, peace and forgiveness. This is the message at the heart of the Epiphany celebration.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b="1" i="1" dirty="0">
                <a:solidFill>
                  <a:srgbClr val="FFC000"/>
                </a:solidFill>
                <a:latin typeface="Comic Sans MS" panose="030F0702030302020204" pitchFamily="66" charset="0"/>
                <a:ea typeface="Times New Roman" panose="02020603050405020304" pitchFamily="18" charset="0"/>
                <a:cs typeface="Arial" panose="020B0604020202020204" pitchFamily="34" charset="0"/>
              </a:rPr>
              <a:t>St Paul writes, "You will shine like stars in the sky”</a:t>
            </a:r>
            <a:endParaRPr lang="en-GB" sz="2000" b="1"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Times New Roman" panose="02020603050405020304" pitchFamily="18" charset="0"/>
                <a:cs typeface="Arial" panose="020B0604020202020204" pitchFamily="34" charset="0"/>
              </a:rPr>
              <a:t>The light of the Epiphany is given to us as a gift, but we cannot keep it to or for ourselves. Through how we behave in our daily lives and how we treat each other, we are called to make our families, homes, parish communities and the wider world a better and brighter place for all people, especially the poor and the marginalised.</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17" name="Picture 16" descr="Related image"/>
          <p:cNvPicPr/>
          <p:nvPr/>
        </p:nvPicPr>
        <p:blipFill rotWithShape="1">
          <a:blip r:embed="rId3" cstate="print">
            <a:extLst>
              <a:ext uri="{28A0092B-C50C-407E-A947-70E740481C1C}">
                <a14:useLocalDpi xmlns:a14="http://schemas.microsoft.com/office/drawing/2010/main" val="0"/>
              </a:ext>
            </a:extLst>
          </a:blip>
          <a:srcRect t="10099"/>
          <a:stretch/>
        </p:blipFill>
        <p:spPr bwMode="auto">
          <a:xfrm>
            <a:off x="179135" y="206542"/>
            <a:ext cx="3856523" cy="2829949"/>
          </a:xfrm>
          <a:prstGeom prst="rect">
            <a:avLst/>
          </a:prstGeom>
          <a:noFill/>
          <a:ln>
            <a:noFill/>
          </a:ln>
        </p:spPr>
      </p:pic>
      <p:pic>
        <p:nvPicPr>
          <p:cNvPr id="18" name="Picture 17" descr="Image result for shine like a star"/>
          <p:cNvPicPr/>
          <p:nvPr/>
        </p:nvPicPr>
        <p:blipFill>
          <a:blip r:embed="rId4">
            <a:extLst>
              <a:ext uri="{28A0092B-C50C-407E-A947-70E740481C1C}">
                <a14:useLocalDpi xmlns:a14="http://schemas.microsoft.com/office/drawing/2010/main" val="0"/>
              </a:ext>
            </a:extLst>
          </a:blip>
          <a:srcRect/>
          <a:stretch>
            <a:fillRect/>
          </a:stretch>
        </p:blipFill>
        <p:spPr bwMode="auto">
          <a:xfrm>
            <a:off x="4573419" y="3594870"/>
            <a:ext cx="4247053" cy="2616374"/>
          </a:xfrm>
          <a:prstGeom prst="rect">
            <a:avLst/>
          </a:prstGeom>
          <a:noFill/>
          <a:ln>
            <a:noFill/>
          </a:ln>
        </p:spPr>
      </p:pic>
      <p:sp>
        <p:nvSpPr>
          <p:cNvPr id="14" name="Rectangle 13"/>
          <p:cNvSpPr/>
          <p:nvPr/>
        </p:nvSpPr>
        <p:spPr>
          <a:xfrm>
            <a:off x="4427984" y="620688"/>
            <a:ext cx="3960440" cy="1323439"/>
          </a:xfrm>
          <a:prstGeom prst="rect">
            <a:avLst/>
          </a:prstGeom>
        </p:spPr>
        <p:txBody>
          <a:bodyPr wrap="square">
            <a:spAutoFit/>
          </a:bodyPr>
          <a:lstStyle/>
          <a:p>
            <a:r>
              <a:rPr lang="en-GB" sz="2000" dirty="0">
                <a:latin typeface="Comic Sans MS" panose="030F0702030302020204" pitchFamily="66" charset="0"/>
                <a:ea typeface="Times New Roman" panose="02020603050405020304" pitchFamily="18" charset="0"/>
              </a:rPr>
              <a:t>We do not always have a star to follow, to show us that we are following what God wants us to do.</a:t>
            </a:r>
            <a:endParaRPr lang="en-GB" sz="2000" dirty="0">
              <a:latin typeface="Comic Sans MS" panose="030F0702030302020204" pitchFamily="66" charset="0"/>
            </a:endParaRPr>
          </a:p>
        </p:txBody>
      </p:sp>
      <p:sp>
        <p:nvSpPr>
          <p:cNvPr id="15" name="Rectangle 14"/>
          <p:cNvSpPr/>
          <p:nvPr/>
        </p:nvSpPr>
        <p:spPr>
          <a:xfrm>
            <a:off x="4613894" y="2013455"/>
            <a:ext cx="3417935" cy="1015663"/>
          </a:xfrm>
          <a:prstGeom prst="rect">
            <a:avLst/>
          </a:prstGeom>
        </p:spPr>
        <p:txBody>
          <a:bodyPr wrap="square">
            <a:spAutoFit/>
          </a:bodyPr>
          <a:lstStyle/>
          <a:p>
            <a:pPr algn="ctr"/>
            <a:r>
              <a:rPr lang="en-GB" sz="2000" b="1" dirty="0">
                <a:latin typeface="Colonna MT" panose="04020805060202030203" pitchFamily="82" charset="0"/>
                <a:ea typeface="Times New Roman" panose="02020603050405020304" pitchFamily="18" charset="0"/>
              </a:rPr>
              <a:t>God has given us Jesus, to show us how we should try to live our lives.</a:t>
            </a:r>
            <a:endParaRPr lang="en-GB" sz="2000" b="1" dirty="0">
              <a:latin typeface="Colonna MT" panose="04020805060202030203" pitchFamily="82" charset="0"/>
            </a:endParaRPr>
          </a:p>
        </p:txBody>
      </p:sp>
      <p:sp>
        <p:nvSpPr>
          <p:cNvPr id="16" name="Rectangle 15"/>
          <p:cNvSpPr/>
          <p:nvPr/>
        </p:nvSpPr>
        <p:spPr>
          <a:xfrm rot="10800000" flipV="1">
            <a:off x="323528" y="3229505"/>
            <a:ext cx="3528392" cy="3088794"/>
          </a:xfrm>
          <a:prstGeom prst="rect">
            <a:avLst/>
          </a:prstGeom>
        </p:spPr>
        <p:txBody>
          <a:bodyPr wrap="square">
            <a:spAutoFit/>
          </a:bodyPr>
          <a:lstStyle/>
          <a:p>
            <a:pPr algn="ctr">
              <a:lnSpc>
                <a:spcPct val="107000"/>
              </a:lnSpc>
              <a:spcAft>
                <a:spcPts val="800"/>
              </a:spcAft>
            </a:pPr>
            <a:r>
              <a:rPr lang="en-GB" sz="2400" b="1" dirty="0">
                <a:solidFill>
                  <a:srgbClr val="FFC000"/>
                </a:solidFill>
                <a:latin typeface="Comic Sans MS" panose="030F0702030302020204" pitchFamily="66" charset="0"/>
                <a:ea typeface="Times New Roman" panose="02020603050405020304" pitchFamily="18" charset="0"/>
                <a:cs typeface="Calibri" panose="020F0502020204030204" pitchFamily="34" charset="0"/>
              </a:rPr>
              <a:t>Post-it Challenge:</a:t>
            </a:r>
          </a:p>
          <a:p>
            <a:pPr marL="342900" indent="-342900" algn="ctr">
              <a:lnSpc>
                <a:spcPct val="107000"/>
              </a:lnSpc>
              <a:spcAft>
                <a:spcPts val="800"/>
              </a:spcAft>
              <a:buFont typeface="Arial" panose="020B0604020202020204" pitchFamily="34" charset="0"/>
              <a:buChar char="•"/>
            </a:pPr>
            <a:r>
              <a:rPr lang="en-GB" sz="2400" b="1" dirty="0">
                <a:latin typeface="Comic Sans MS" panose="030F0702030302020204" pitchFamily="66" charset="0"/>
                <a:ea typeface="Times New Roman" panose="02020603050405020304" pitchFamily="18" charset="0"/>
                <a:cs typeface="Calibri" panose="020F0502020204030204" pitchFamily="34" charset="0"/>
              </a:rPr>
              <a:t>How do we follow God in our lives? </a:t>
            </a:r>
          </a:p>
          <a:p>
            <a:pPr algn="ctr">
              <a:lnSpc>
                <a:spcPct val="107000"/>
              </a:lnSpc>
              <a:spcAft>
                <a:spcPts val="800"/>
              </a:spcAft>
            </a:pP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lgn="ctr">
              <a:buFont typeface="Arial" panose="020B0604020202020204" pitchFamily="34" charset="0"/>
              <a:buChar char="•"/>
            </a:pPr>
            <a:r>
              <a:rPr lang="en-GB" sz="2400" b="1" dirty="0">
                <a:latin typeface="Comic Sans MS" panose="030F0702030302020204" pitchFamily="66" charset="0"/>
                <a:ea typeface="Times New Roman" panose="02020603050405020304" pitchFamily="18" charset="0"/>
              </a:rPr>
              <a:t>How will you follow God in the coming week?</a:t>
            </a:r>
            <a:endParaRPr lang="en-GB" sz="2400" dirty="0">
              <a:latin typeface="Comic Sans MS" panose="030F0702030302020204" pitchFamily="66" charset="0"/>
            </a:endParaRPr>
          </a:p>
        </p:txBody>
      </p:sp>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11" name="Picture 10" descr="Image result for quotes for epiphany of the Lor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539" y="712020"/>
            <a:ext cx="4608512" cy="3581076"/>
          </a:xfrm>
          <a:prstGeom prst="rect">
            <a:avLst/>
          </a:prstGeom>
          <a:noFill/>
          <a:ln>
            <a:noFill/>
          </a:ln>
        </p:spPr>
      </p:pic>
      <p:sp>
        <p:nvSpPr>
          <p:cNvPr id="3" name="Rectangle 2"/>
          <p:cNvSpPr/>
          <p:nvPr/>
        </p:nvSpPr>
        <p:spPr>
          <a:xfrm>
            <a:off x="323528" y="4581129"/>
            <a:ext cx="8073280" cy="1461554"/>
          </a:xfrm>
          <a:prstGeom prst="rect">
            <a:avLst/>
          </a:prstGeom>
        </p:spPr>
        <p:txBody>
          <a:bodyPr wrap="square">
            <a:spAutoFit/>
          </a:bodyPr>
          <a:lstStyle/>
          <a:p>
            <a:pPr>
              <a:lnSpc>
                <a:spcPct val="107000"/>
              </a:lnSpc>
              <a:spcAft>
                <a:spcPts val="800"/>
              </a:spcAft>
            </a:pPr>
            <a:r>
              <a:rPr lang="en-GB" sz="1100" b="1" i="1" dirty="0">
                <a:solidFill>
                  <a:srgbClr val="FFC000"/>
                </a:solidFill>
                <a:latin typeface="Calibri" panose="020F0502020204030204" pitchFamily="34" charset="0"/>
                <a:ea typeface="Calibri" panose="020F0502020204030204" pitchFamily="34" charset="0"/>
                <a:cs typeface="Times New Roman" panose="02020603050405020304" pitchFamily="18" charset="0"/>
              </a:rPr>
              <a:t> </a:t>
            </a:r>
            <a:r>
              <a:rPr lang="en-GB" sz="2400" b="1" dirty="0">
                <a:solidFill>
                  <a:srgbClr val="FFC000"/>
                </a:solidFill>
                <a:latin typeface="Comic Sans MS" panose="030F0702030302020204" pitchFamily="66" charset="0"/>
                <a:ea typeface="Calibri" panose="020F0502020204030204" pitchFamily="34" charset="0"/>
                <a:cs typeface="Times New Roman" panose="02020603050405020304" pitchFamily="18" charset="0"/>
              </a:rPr>
              <a:t>Post-it Challenge:</a:t>
            </a:r>
            <a:endParaRPr lang="en-GB" sz="2400" dirty="0">
              <a:solidFill>
                <a:srgbClr val="FFC000"/>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0000"/>
                </a:solidFill>
                <a:latin typeface="Comic Sans MS" panose="030F0702030302020204" pitchFamily="66" charset="0"/>
              </a:rPr>
              <a:t>Imagine you are one of the wise men.</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0000"/>
                </a:solidFill>
                <a:latin typeface="Comic Sans MS" panose="030F0702030302020204" pitchFamily="66" charset="0"/>
              </a:rPr>
              <a:t>How would you have felt seeing Jesus in the stable?</a:t>
            </a:r>
            <a:endParaRPr lang="en-GB" sz="2400" dirty="0">
              <a:latin typeface="Comic Sans MS" panose="030F0702030302020204" pitchFamily="66" charset="0"/>
            </a:endParaRPr>
          </a:p>
        </p:txBody>
      </p:sp>
      <p:sp>
        <p:nvSpPr>
          <p:cNvPr id="12" name="TextBox 11"/>
          <p:cNvSpPr txBox="1"/>
          <p:nvPr/>
        </p:nvSpPr>
        <p:spPr>
          <a:xfrm>
            <a:off x="5815222" y="2697002"/>
            <a:ext cx="2581586" cy="369332"/>
          </a:xfrm>
          <a:prstGeom prst="rect">
            <a:avLst/>
          </a:prstGeom>
          <a:noFill/>
        </p:spPr>
        <p:txBody>
          <a:bodyPr wrap="square" rtlCol="0">
            <a:spAutoFit/>
          </a:bodyPr>
          <a:lstStyle/>
          <a:p>
            <a:endParaRPr lang="en-GB" dirty="0"/>
          </a:p>
        </p:txBody>
      </p:sp>
      <p:sp>
        <p:nvSpPr>
          <p:cNvPr id="14" name="TextBox 13"/>
          <p:cNvSpPr txBox="1"/>
          <p:nvPr/>
        </p:nvSpPr>
        <p:spPr>
          <a:xfrm>
            <a:off x="5445015" y="1565753"/>
            <a:ext cx="3468906" cy="1644489"/>
          </a:xfrm>
          <a:prstGeom prst="rect">
            <a:avLst/>
          </a:prstGeom>
          <a:noFill/>
        </p:spPr>
        <p:txBody>
          <a:bodyPr wrap="square" rtlCol="0">
            <a:spAutoFit/>
          </a:bodyPr>
          <a:lstStyle/>
          <a:p>
            <a:pPr>
              <a:lnSpc>
                <a:spcPct val="107000"/>
              </a:lnSpc>
              <a:spcAft>
                <a:spcPts val="800"/>
              </a:spcAft>
            </a:pPr>
            <a:r>
              <a:rPr lang="en-GB" sz="3200" b="1" i="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‘…they saw the child with his mother Mary…’</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1450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Rectangle 2"/>
          <p:cNvSpPr/>
          <p:nvPr/>
        </p:nvSpPr>
        <p:spPr>
          <a:xfrm>
            <a:off x="683568" y="188640"/>
            <a:ext cx="7560840" cy="461665"/>
          </a:xfrm>
          <a:prstGeom prst="rect">
            <a:avLst/>
          </a:prstGeom>
        </p:spPr>
        <p:txBody>
          <a:bodyPr wrap="square">
            <a:spAutoFit/>
          </a:bodyPr>
          <a:lstStyle/>
          <a:p>
            <a:pPr algn="ctr"/>
            <a:r>
              <a:rPr lang="en-GB" sz="2000" b="1" dirty="0">
                <a:solidFill>
                  <a:srgbClr val="FFC000"/>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FFC000"/>
                </a:solidFill>
                <a:latin typeface="Comic Sans MS" panose="030F0702030302020204" pitchFamily="66" charset="0"/>
                <a:ea typeface="Calibri" panose="020F0502020204030204" pitchFamily="34" charset="0"/>
                <a:cs typeface="Calibri" panose="020F0502020204030204" pitchFamily="34" charset="0"/>
              </a:rPr>
              <a:t>What are your hopes and dreams for 2022?</a:t>
            </a:r>
            <a:endParaRPr lang="en-GB" sz="2400" dirty="0">
              <a:solidFill>
                <a:srgbClr val="FFC000"/>
              </a:solidFill>
              <a:latin typeface="Comic Sans MS" panose="030F0702030302020204" pitchFamily="66" charset="0"/>
            </a:endParaRPr>
          </a:p>
        </p:txBody>
      </p:sp>
      <p:pic>
        <p:nvPicPr>
          <p:cNvPr id="11" name="Picture 10" descr="Image result for quotes from pope francis for a new yea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836713"/>
            <a:ext cx="7920880" cy="2304256"/>
          </a:xfrm>
          <a:prstGeom prst="rect">
            <a:avLst/>
          </a:prstGeom>
          <a:noFill/>
          <a:ln>
            <a:noFill/>
          </a:ln>
        </p:spPr>
      </p:pic>
      <p:sp>
        <p:nvSpPr>
          <p:cNvPr id="4" name="Rectangle 3"/>
          <p:cNvSpPr/>
          <p:nvPr/>
        </p:nvSpPr>
        <p:spPr>
          <a:xfrm rot="10800000" flipV="1">
            <a:off x="611558" y="3411139"/>
            <a:ext cx="7920879" cy="3235694"/>
          </a:xfrm>
          <a:prstGeom prst="rect">
            <a:avLst/>
          </a:prstGeom>
        </p:spPr>
        <p:txBody>
          <a:bodyPr wrap="square">
            <a:spAutoFit/>
          </a:bodyPr>
          <a:lstStyle/>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Let us Pray:</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Lord, inspire and guide us in our hopes and dreams.</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We pray for our schools, our families and our friends: that we may always be open to following God in thoughts, actions and words.</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We pray for the Church throughout the world, that it may shine like the star, leading people to Jesus, and spread God’s message of justice, peace and love.</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May the Light of Christ fill all our homes, parishes and communities this day and always. </a:t>
            </a:r>
          </a:p>
          <a:p>
            <a:pPr algn="ctr">
              <a:lnSpc>
                <a:spcPct val="107000"/>
              </a:lnSpc>
              <a:spcAft>
                <a:spcPts val="800"/>
              </a:spcAft>
            </a:pPr>
            <a:r>
              <a:rPr lang="en-GB" sz="1600" b="1" dirty="0">
                <a:latin typeface="Lucida Calligraphy" panose="03010101010101010101" pitchFamily="66" charset="0"/>
                <a:ea typeface="Times New Roman" panose="02020603050405020304" pitchFamily="18" charset="0"/>
                <a:cs typeface="Times New Roman" panose="02020603050405020304" pitchFamily="18" charset="0"/>
              </a:rPr>
              <a:t>Amen. </a:t>
            </a:r>
          </a:p>
        </p:txBody>
      </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2180</TotalTime>
  <Words>788</Words>
  <Application>Microsoft Office PowerPoint</Application>
  <PresentationFormat>On-screen Show (4:3)</PresentationFormat>
  <Paragraphs>39</Paragraphs>
  <Slides>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Colonna MT</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76</cp:revision>
  <dcterms:created xsi:type="dcterms:W3CDTF">2018-06-04T06:48:49Z</dcterms:created>
  <dcterms:modified xsi:type="dcterms:W3CDTF">2022-01-06T11:57:12Z</dcterms:modified>
</cp:coreProperties>
</file>