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0" r:id="rId2"/>
    <p:sldId id="280" r:id="rId3"/>
    <p:sldId id="281" r:id="rId4"/>
    <p:sldId id="286" r:id="rId5"/>
    <p:sldId id="257" r:id="rId6"/>
    <p:sldId id="283" r:id="rId7"/>
    <p:sldId id="288"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3E8"/>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F5B786-C84F-4EFC-8707-E2E19145C0F5}" v="4" dt="2024-02-15T12:23:26.6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2" d="100"/>
          <a:sy n="72" d="100"/>
        </p:scale>
        <p:origin x="135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15/02/2024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15/02/2024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15/02/2024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15/02/2024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15/02/2024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LuvfMDhTyM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3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1800" b="0" i="0" u="none" strike="noStrike" kern="1200" cap="none" spc="0" normalizeH="0" baseline="0" noProof="0" dirty="0">
              <a:ln>
                <a:noFill/>
              </a:ln>
              <a:solidFill>
                <a:prstClr val="black"/>
              </a:solidFill>
              <a:effectLst/>
              <a:uLnTx/>
              <a:uFillTx/>
              <a:latin typeface="Kristen ITC" panose="03050502040202030202" pitchFamily="66" charset="0"/>
              <a:ea typeface="+mn-ea"/>
              <a:cs typeface="+mn-cs"/>
            </a:endParaRPr>
          </a:p>
        </p:txBody>
      </p:sp>
      <p:sp>
        <p:nvSpPr>
          <p:cNvPr id="6" name="Rectangle 5"/>
          <p:cNvSpPr/>
          <p:nvPr/>
        </p:nvSpPr>
        <p:spPr>
          <a:xfrm>
            <a:off x="1187624" y="7937"/>
            <a:ext cx="6768752" cy="1849674"/>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3200" b="1"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Calibri" panose="020F0502020204030204" pitchFamily="34" charset="0"/>
              </a:rPr>
              <a:t>The First Sunday of Lent</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rPr>
              <a:t>Mark 1:12-15</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3200" b="1"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Calibri" panose="020F0502020204030204" pitchFamily="34" charset="0"/>
              </a:rPr>
              <a:t>Year B</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4CA01AFB-32AB-485F-9786-B6BC649D6BC4}"/>
              </a:ext>
            </a:extLst>
          </p:cNvPr>
          <p:cNvSpPr txBox="1"/>
          <p:nvPr/>
        </p:nvSpPr>
        <p:spPr>
          <a:xfrm>
            <a:off x="2195736" y="6235571"/>
            <a:ext cx="5220580" cy="646331"/>
          </a:xfrm>
          <a:prstGeom prst="rect">
            <a:avLst/>
          </a:prstGeom>
          <a:noFill/>
        </p:spPr>
        <p:txBody>
          <a:bodyPr wrap="square" rtlCol="0">
            <a:spAutoFit/>
          </a:bodyPr>
          <a:lstStyle/>
          <a:p>
            <a:pPr lvl="0"/>
            <a:r>
              <a:rPr lang="en-GB" dirty="0">
                <a:solidFill>
                  <a:prstClr val="black"/>
                </a:solidFill>
                <a:hlinkClick r:id="rId3"/>
              </a:rPr>
              <a:t>https://www.youtube.com/watch?v=LuvfMDhTyMA</a:t>
            </a:r>
            <a:endParaRPr lang="en-GB" dirty="0">
              <a:solidFill>
                <a:prstClr val="black"/>
              </a:solidFill>
            </a:endParaRPr>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7" name="Picture 16" descr="Related image">
            <a:extLst>
              <a:ext uri="{FF2B5EF4-FFF2-40B4-BE49-F238E27FC236}">
                <a16:creationId xmlns:a16="http://schemas.microsoft.com/office/drawing/2014/main" id="{C19CC251-961A-4A28-8832-1573798211F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2311" y="1983904"/>
            <a:ext cx="6434065" cy="4140067"/>
          </a:xfrm>
          <a:prstGeom prst="rect">
            <a:avLst/>
          </a:prstGeom>
          <a:noFill/>
          <a:ln>
            <a:noFill/>
          </a:ln>
        </p:spPr>
      </p:pic>
    </p:spTree>
    <p:extLst>
      <p:ext uri="{BB962C8B-B14F-4D97-AF65-F5344CB8AC3E}">
        <p14:creationId xmlns:p14="http://schemas.microsoft.com/office/powerpoint/2010/main" val="1769447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6" name="Rectangle 5"/>
          <p:cNvSpPr/>
          <p:nvPr/>
        </p:nvSpPr>
        <p:spPr>
          <a:xfrm>
            <a:off x="395536" y="2708920"/>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6" name="Rectangle 15"/>
          <p:cNvSpPr/>
          <p:nvPr/>
        </p:nvSpPr>
        <p:spPr>
          <a:xfrm>
            <a:off x="74218" y="6312840"/>
            <a:ext cx="6558587" cy="369332"/>
          </a:xfrm>
          <a:prstGeom prst="rect">
            <a:avLst/>
          </a:prstGeom>
        </p:spPr>
        <p:txBody>
          <a:bodyPr wrap="square">
            <a:spAutoFit/>
          </a:bodyPr>
          <a:lstStyle/>
          <a:p>
            <a:r>
              <a:rPr lang="en-GB" dirty="0"/>
              <a:t> </a:t>
            </a:r>
          </a:p>
        </p:txBody>
      </p:sp>
      <p:sp>
        <p:nvSpPr>
          <p:cNvPr id="17" name="Rectangle 16"/>
          <p:cNvSpPr/>
          <p:nvPr/>
        </p:nvSpPr>
        <p:spPr>
          <a:xfrm>
            <a:off x="269319" y="6211669"/>
            <a:ext cx="5277710" cy="369332"/>
          </a:xfrm>
          <a:prstGeom prst="rect">
            <a:avLst/>
          </a:prstGeom>
        </p:spPr>
        <p:txBody>
          <a:bodyPr wrap="square">
            <a:spAutoFit/>
          </a:bodyPr>
          <a:lstStyle/>
          <a:p>
            <a:r>
              <a:rPr lang="en-GB" dirty="0"/>
              <a:t> </a:t>
            </a:r>
          </a:p>
        </p:txBody>
      </p:sp>
      <p:sp>
        <p:nvSpPr>
          <p:cNvPr id="3" name="Rectangle 2"/>
          <p:cNvSpPr/>
          <p:nvPr/>
        </p:nvSpPr>
        <p:spPr>
          <a:xfrm>
            <a:off x="74218" y="0"/>
            <a:ext cx="1278345" cy="528222"/>
          </a:xfrm>
          <a:prstGeom prst="rect">
            <a:avLst/>
          </a:prstGeom>
        </p:spPr>
        <p:txBody>
          <a:bodyPr wrap="square">
            <a:spAutoFit/>
          </a:bodyPr>
          <a:lstStyle/>
          <a:p>
            <a:pPr algn="ctr">
              <a:lnSpc>
                <a:spcPct val="107000"/>
              </a:lnSpc>
              <a:spcAft>
                <a:spcPts val="800"/>
              </a:spcAft>
            </a:pPr>
            <a:r>
              <a:rPr lang="en-GB" sz="2800" b="1" u="sng" dirty="0">
                <a:latin typeface="Comic Sans MS" panose="030F0702030302020204" pitchFamily="66" charset="0"/>
                <a:ea typeface="Calibri" panose="020F0502020204030204" pitchFamily="34" charset="0"/>
                <a:cs typeface="Calibri" panose="020F0502020204030204" pitchFamily="34" charset="0"/>
              </a:rPr>
              <a:t>Gospe</a:t>
            </a:r>
            <a:r>
              <a:rPr lang="en-GB" sz="2400" b="1" u="sng" dirty="0">
                <a:latin typeface="Comic Sans MS" panose="030F0702030302020204" pitchFamily="66" charset="0"/>
                <a:ea typeface="Calibri" panose="020F0502020204030204" pitchFamily="34" charset="0"/>
                <a:cs typeface="Calibri" panose="020F0502020204030204" pitchFamily="34" charset="0"/>
              </a:rPr>
              <a:t>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0B7A45C7-7E45-4FD7-B5C3-3E021A35C708}"/>
              </a:ext>
            </a:extLst>
          </p:cNvPr>
          <p:cNvSpPr/>
          <p:nvPr/>
        </p:nvSpPr>
        <p:spPr>
          <a:xfrm>
            <a:off x="74218" y="641854"/>
            <a:ext cx="6369990" cy="6166753"/>
          </a:xfrm>
          <a:prstGeom prst="rect">
            <a:avLst/>
          </a:prstGeom>
        </p:spPr>
        <p:txBody>
          <a:bodyPr wrap="square">
            <a:spAutoFit/>
          </a:bodyPr>
          <a:lstStyle/>
          <a:p>
            <a:pPr>
              <a:lnSpc>
                <a:spcPct val="107000"/>
              </a:lnSpc>
              <a:spcAft>
                <a:spcPts val="800"/>
              </a:spcAft>
            </a:pPr>
            <a:r>
              <a:rPr lang="en-GB" sz="2800" b="1"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The Spirit drove Jesus out into the wilderness and he remained there for forty </a:t>
            </a:r>
            <a:r>
              <a:rPr lang="en-GB" sz="2800" b="1" dirty="0" err="1">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days,and</a:t>
            </a:r>
            <a:r>
              <a:rPr lang="en-GB" sz="2800" b="1"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was tempted by Satan. He was with the wild beasts, and the angels looked after him.</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2800" b="1"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After John had been arrested, Jesus went into Galilee. There he proclaimed the Good News from God. ‘The time has come’ he said ‘and the kingdom of God is close at hand. Repent and believe the Good News.’ </a:t>
            </a:r>
            <a:r>
              <a:rPr lang="en-GB" sz="2800" b="1" dirty="0">
                <a:latin typeface="Comic Sans MS" panose="030F0702030302020204" pitchFamily="66" charset="0"/>
                <a:ea typeface="Calibri" panose="020F0502020204030204" pitchFamily="34" charset="0"/>
                <a:cs typeface="Times New Roman" panose="02020603050405020304" pitchFamily="18" charset="0"/>
              </a:rPr>
              <a:t>Mark 1:12-15</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a:extLst>
              <a:ext uri="{FF2B5EF4-FFF2-40B4-BE49-F238E27FC236}">
                <a16:creationId xmlns:a16="http://schemas.microsoft.com/office/drawing/2014/main" id="{F5EF5F72-60C6-42F1-8AF8-A4BC91D0C9F0}"/>
              </a:ext>
            </a:extLst>
          </p:cNvPr>
          <p:cNvPicPr>
            <a:picLocks noChangeAspect="1"/>
          </p:cNvPicPr>
          <p:nvPr/>
        </p:nvPicPr>
        <p:blipFill>
          <a:blip r:embed="rId3"/>
          <a:stretch>
            <a:fillRect/>
          </a:stretch>
        </p:blipFill>
        <p:spPr>
          <a:xfrm rot="10800000" flipV="1">
            <a:off x="6156175" y="49393"/>
            <a:ext cx="2913605" cy="3379607"/>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4" name="Rectangle 3"/>
          <p:cNvSpPr/>
          <p:nvPr/>
        </p:nvSpPr>
        <p:spPr>
          <a:xfrm>
            <a:off x="467544" y="1615328"/>
            <a:ext cx="4032448" cy="407035"/>
          </a:xfrm>
          <a:prstGeom prst="rect">
            <a:avLst/>
          </a:prstGeom>
        </p:spPr>
        <p:txBody>
          <a:bodyPr wrap="square">
            <a:spAutoFit/>
          </a:bodyPr>
          <a:lstStyle/>
          <a:p>
            <a:pPr>
              <a:lnSpc>
                <a:spcPct val="107000"/>
              </a:lnSpc>
              <a:spcAft>
                <a:spcPts val="800"/>
              </a:spcAft>
            </a:pPr>
            <a:r>
              <a:rPr lang="en-GB" sz="2000" b="1" spc="80" dirty="0">
                <a:latin typeface="Calibri" panose="020F0502020204030204" pitchFamily="34" charset="0"/>
                <a:ea typeface="Calibri" panose="020F0502020204030204" pitchFamily="34" charset="0"/>
                <a:cs typeface="Calibri" panose="020F0502020204030204" pitchFamily="34" charset="0"/>
              </a:rPr>
              <a:t> </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432729" y="6338375"/>
            <a:ext cx="5584710" cy="369332"/>
          </a:xfrm>
          <a:prstGeom prst="rect">
            <a:avLst/>
          </a:prstGeom>
        </p:spPr>
        <p:txBody>
          <a:bodyPr wrap="square">
            <a:spAutoFit/>
          </a:bodyPr>
          <a:lstStyle/>
          <a:p>
            <a:r>
              <a:rPr lang="en-GB" dirty="0"/>
              <a:t> </a:t>
            </a:r>
          </a:p>
        </p:txBody>
      </p:sp>
      <p:sp>
        <p:nvSpPr>
          <p:cNvPr id="17" name="Rectangle 16"/>
          <p:cNvSpPr/>
          <p:nvPr/>
        </p:nvSpPr>
        <p:spPr>
          <a:xfrm>
            <a:off x="168812" y="6358617"/>
            <a:ext cx="6558587" cy="369332"/>
          </a:xfrm>
          <a:prstGeom prst="rect">
            <a:avLst/>
          </a:prstGeom>
        </p:spPr>
        <p:txBody>
          <a:bodyPr wrap="square">
            <a:spAutoFit/>
          </a:bodyPr>
          <a:lstStyle/>
          <a:p>
            <a:r>
              <a:rPr lang="en-GB" dirty="0"/>
              <a:t> </a:t>
            </a:r>
          </a:p>
        </p:txBody>
      </p:sp>
      <p:sp>
        <p:nvSpPr>
          <p:cNvPr id="5" name="TextBox 4">
            <a:extLst>
              <a:ext uri="{FF2B5EF4-FFF2-40B4-BE49-F238E27FC236}">
                <a16:creationId xmlns:a16="http://schemas.microsoft.com/office/drawing/2014/main" id="{A14F42AB-05D9-4724-AC98-70D78937161E}"/>
              </a:ext>
            </a:extLst>
          </p:cNvPr>
          <p:cNvSpPr txBox="1"/>
          <p:nvPr/>
        </p:nvSpPr>
        <p:spPr>
          <a:xfrm>
            <a:off x="168812" y="684500"/>
            <a:ext cx="8806376" cy="5509200"/>
          </a:xfrm>
          <a:prstGeom prst="rect">
            <a:avLst/>
          </a:prstGeom>
          <a:noFill/>
        </p:spPr>
        <p:txBody>
          <a:bodyPr wrap="square" rtlCol="0">
            <a:spAutoFit/>
          </a:bodyPr>
          <a:lstStyle/>
          <a:p>
            <a:pPr>
              <a:spcAft>
                <a:spcPts val="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In this very short gospel, we learn that Jesus spent 40 days and night in the desert in a time of fasting and reflection. At the end of that time, when he was feeling weak with hunger and very vulnerable, the devil came to tempt him. To resist the temptation of doing the wrong thing Jesus asked God for help, quoting words from Scripture showing how much he believed in God’s word. When He needed God, knew that God was there for Him, which gave Him the strength to go out and to spread the Good News of God’s love.</a:t>
            </a:r>
          </a:p>
          <a:p>
            <a:pPr>
              <a:spcAft>
                <a:spcPts val="0"/>
              </a:spcAft>
            </a:pP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200" dirty="0">
                <a:latin typeface="Comic Sans MS" panose="030F0702030302020204" pitchFamily="66" charset="0"/>
                <a:ea typeface="Calibri" panose="020F0502020204030204" pitchFamily="34" charset="0"/>
                <a:cs typeface="Times New Roman" panose="02020603050405020304" pitchFamily="18" charset="0"/>
              </a:rPr>
              <a:t>During Lent we should turn away from ‘temptation’ or making the wrong choices, living our lives in a way that allows others to know about God’s love. Just as Jesus was looked after by the angels, God also supports us in our struggles. We succeed because Jesus conquered sin by His death on the cross. God will send angels to help us…look out for the face of Jesus in those around you.</a:t>
            </a:r>
            <a:r>
              <a:rPr lang="en-GB" sz="2200" b="1" dirty="0">
                <a:latin typeface="Comic Sans MS" panose="030F0702030302020204" pitchFamily="66" charset="0"/>
                <a:ea typeface="Times New Roman" panose="02020603050405020304" pitchFamily="18" charset="0"/>
                <a:cs typeface="Times New Roman" panose="02020603050405020304" pitchFamily="18" charset="0"/>
              </a:rPr>
              <a:t> </a:t>
            </a:r>
            <a:endParaRPr lang="en-GB" sz="2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07127307-924A-439B-BB12-C6D14BCBCA10}"/>
              </a:ext>
            </a:extLst>
          </p:cNvPr>
          <p:cNvSpPr txBox="1"/>
          <p:nvPr/>
        </p:nvSpPr>
        <p:spPr>
          <a:xfrm flipH="1">
            <a:off x="168812" y="176443"/>
            <a:ext cx="1882908" cy="461665"/>
          </a:xfrm>
          <a:prstGeom prst="rect">
            <a:avLst/>
          </a:prstGeom>
          <a:noFill/>
        </p:spPr>
        <p:txBody>
          <a:bodyPr wrap="square" rtlCol="0">
            <a:spAutoFit/>
          </a:bodyPr>
          <a:lstStyle/>
          <a:p>
            <a:r>
              <a:rPr lang="en-GB" sz="2400" b="1" dirty="0">
                <a:latin typeface="Comic Sans MS" panose="030F0702030302020204" pitchFamily="66" charset="0"/>
              </a:rPr>
              <a:t>Reflection</a:t>
            </a:r>
          </a:p>
        </p:txBody>
      </p:sp>
    </p:spTree>
    <p:extLst>
      <p:ext uri="{BB962C8B-B14F-4D97-AF65-F5344CB8AC3E}">
        <p14:creationId xmlns:p14="http://schemas.microsoft.com/office/powerpoint/2010/main" val="22220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3475754" cy="369332"/>
          </a:xfrm>
          <a:prstGeom prst="rect">
            <a:avLst/>
          </a:prstGeom>
        </p:spPr>
        <p:txBody>
          <a:bodyPr wrap="square">
            <a:spAutoFit/>
          </a:bodyPr>
          <a:lstStyle/>
          <a:p>
            <a:r>
              <a:rPr lang="en-GB" dirty="0"/>
              <a:t> </a:t>
            </a:r>
          </a:p>
        </p:txBody>
      </p:sp>
      <p:sp>
        <p:nvSpPr>
          <p:cNvPr id="12" name="Rectangle 11"/>
          <p:cNvSpPr/>
          <p:nvPr/>
        </p:nvSpPr>
        <p:spPr>
          <a:xfrm>
            <a:off x="755576" y="6267341"/>
            <a:ext cx="2641080" cy="369332"/>
          </a:xfrm>
          <a:prstGeom prst="rect">
            <a:avLst/>
          </a:prstGeom>
        </p:spPr>
        <p:txBody>
          <a:bodyPr wrap="square">
            <a:spAutoFit/>
          </a:bodyPr>
          <a:lstStyle/>
          <a:p>
            <a:r>
              <a:rPr lang="en-GB" dirty="0"/>
              <a:t> </a:t>
            </a:r>
            <a:r>
              <a:rPr lang="en-GB" b="1" dirty="0">
                <a:solidFill>
                  <a:srgbClr val="7030A0"/>
                </a:solidFill>
                <a:latin typeface="Comic Sans MS" panose="030F0702030302020204" pitchFamily="66" charset="0"/>
              </a:rPr>
              <a:t>1 Corinthians 13:4</a:t>
            </a:r>
          </a:p>
        </p:txBody>
      </p:sp>
      <p:pic>
        <p:nvPicPr>
          <p:cNvPr id="29" name="Picture 28"/>
          <p:cNvPicPr/>
          <p:nvPr/>
        </p:nvPicPr>
        <p:blipFill>
          <a:blip r:embed="rId3" cstate="print">
            <a:extLst>
              <a:ext uri="{28A0092B-C50C-407E-A947-70E740481C1C}">
                <a14:useLocalDpi xmlns:a14="http://schemas.microsoft.com/office/drawing/2010/main" val="0"/>
              </a:ext>
            </a:extLst>
          </a:blip>
          <a:stretch>
            <a:fillRect/>
          </a:stretch>
        </p:blipFill>
        <p:spPr>
          <a:xfrm>
            <a:off x="163547" y="1484784"/>
            <a:ext cx="4081865" cy="4787734"/>
          </a:xfrm>
          <a:prstGeom prst="rect">
            <a:avLst/>
          </a:prstGeom>
        </p:spPr>
      </p:pic>
      <p:sp>
        <p:nvSpPr>
          <p:cNvPr id="7" name="TextBox 6"/>
          <p:cNvSpPr txBox="1"/>
          <p:nvPr/>
        </p:nvSpPr>
        <p:spPr>
          <a:xfrm>
            <a:off x="20081" y="0"/>
            <a:ext cx="8872399" cy="1200329"/>
          </a:xfrm>
          <a:prstGeom prst="rect">
            <a:avLst/>
          </a:prstGeom>
          <a:noFill/>
        </p:spPr>
        <p:txBody>
          <a:bodyPr wrap="square" rtlCol="0">
            <a:spAutoFit/>
          </a:bodyPr>
          <a:lstStyle/>
          <a:p>
            <a:r>
              <a:rPr lang="en-GB" dirty="0">
                <a:latin typeface="Comic Sans MS" panose="030F0702030302020204" pitchFamily="66" charset="0"/>
              </a:rPr>
              <a:t>In St Paul’s letter to the people of Corinth this is how he describes God’s love.</a:t>
            </a:r>
          </a:p>
          <a:p>
            <a:pPr lvl="0" algn="ctr"/>
            <a:endParaRPr lang="en-GB" b="1" dirty="0">
              <a:solidFill>
                <a:prstClr val="black"/>
              </a:solidFill>
              <a:latin typeface="Comic Sans MS" panose="030F0702030302020204" pitchFamily="66" charset="0"/>
            </a:endParaRPr>
          </a:p>
          <a:p>
            <a:pPr lvl="0" algn="ctr"/>
            <a:r>
              <a:rPr lang="en-GB" b="1" dirty="0">
                <a:solidFill>
                  <a:prstClr val="black"/>
                </a:solidFill>
                <a:latin typeface="Comic Sans MS" panose="030F0702030302020204" pitchFamily="66" charset="0"/>
              </a:rPr>
              <a:t>Can we be this much love for others?</a:t>
            </a:r>
            <a:endParaRPr lang="en-GB" b="1" i="1" dirty="0">
              <a:solidFill>
                <a:prstClr val="black"/>
              </a:solidFill>
              <a:latin typeface="Comic Sans MS" panose="030F0702030302020204" pitchFamily="66" charset="0"/>
            </a:endParaRPr>
          </a:p>
          <a:p>
            <a:pPr algn="ctr"/>
            <a:r>
              <a:rPr lang="en-GB" b="1" dirty="0">
                <a:latin typeface="Comic Sans MS" panose="030F0702030302020204" pitchFamily="66" charset="0"/>
                <a:ea typeface="Times New Roman" panose="02020603050405020304" pitchFamily="18" charset="0"/>
                <a:cs typeface="Times New Roman" panose="02020603050405020304" pitchFamily="18" charset="0"/>
              </a:rPr>
              <a:t>How can I……put God’s word into action in Lent 2021?</a:t>
            </a:r>
            <a:endParaRPr lang="en-GB" dirty="0">
              <a:latin typeface="Comic Sans MS" panose="030F0702030302020204" pitchFamily="66" charset="0"/>
            </a:endParaRPr>
          </a:p>
        </p:txBody>
      </p:sp>
      <p:sp>
        <p:nvSpPr>
          <p:cNvPr id="16" name="Rectangle 15">
            <a:extLst>
              <a:ext uri="{FF2B5EF4-FFF2-40B4-BE49-F238E27FC236}">
                <a16:creationId xmlns:a16="http://schemas.microsoft.com/office/drawing/2014/main" id="{92B7F8EA-2DAC-4ECA-9D5F-1F60D00F0493}"/>
              </a:ext>
            </a:extLst>
          </p:cNvPr>
          <p:cNvSpPr/>
          <p:nvPr/>
        </p:nvSpPr>
        <p:spPr>
          <a:xfrm>
            <a:off x="4355976" y="1556792"/>
            <a:ext cx="4624476" cy="4922951"/>
          </a:xfrm>
          <a:prstGeom prst="rect">
            <a:avLst/>
          </a:prstGeom>
        </p:spPr>
        <p:txBody>
          <a:bodyPr wrap="square">
            <a:spAutoFit/>
          </a:bodyPr>
          <a:lstStyle/>
          <a:p>
            <a:pPr>
              <a:lnSpc>
                <a:spcPct val="107000"/>
              </a:lnSpc>
              <a:spcAft>
                <a:spcPts val="0"/>
              </a:spcAft>
            </a:pPr>
            <a:r>
              <a:rPr lang="en-GB" b="1" dirty="0">
                <a:solidFill>
                  <a:srgbClr val="7030A0"/>
                </a:solidFill>
                <a:latin typeface="Comic Sans MS" panose="030F0702030302020204" pitchFamily="66" charset="0"/>
              </a:rPr>
              <a:t>Do I …show patience? At home, in school, with my family, with my friends or with my teachers?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rgbClr val="7030A0"/>
                </a:solidFill>
                <a:latin typeface="Comic Sans MS" panose="030F0702030302020204" pitchFamily="66" charset="0"/>
              </a:rPr>
              <a:t>Am I……generous? Or envious of what others have?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rgbClr val="7030A0"/>
                </a:solidFill>
                <a:latin typeface="Comic Sans MS" panose="030F0702030302020204" pitchFamily="66" charset="0"/>
              </a:rPr>
              <a:t>Am I…humble or am I boastful?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Comic Sans MS" panose="030F0702030302020204" pitchFamily="66" charset="0"/>
              </a:rPr>
              <a:t>Am I…hopeful? Do I persevere and look for solutions in times of difficulty?</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rgbClr val="7030A0"/>
                </a:solidFill>
                <a:latin typeface="Comic Sans MS" panose="030F0702030302020204" pitchFamily="66" charset="0"/>
              </a:rPr>
              <a:t>How do I…show kindness towards others and myself?</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rgbClr val="7030A0"/>
                </a:solidFill>
                <a:latin typeface="Comic Sans MS" panose="030F0702030302020204" pitchFamily="66" charset="0"/>
              </a:rPr>
              <a:t>How do I……show generosity rather than envy?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rgbClr val="7030A0"/>
                </a:solidFill>
                <a:latin typeface="Comic Sans MS" panose="030F0702030302020204" pitchFamily="66" charset="0"/>
              </a:rPr>
              <a:t>Do I…always trust in God? </a:t>
            </a:r>
          </a:p>
          <a:p>
            <a:pPr>
              <a:lnSpc>
                <a:spcPct val="107000"/>
              </a:lnSpc>
              <a:spcAft>
                <a:spcPts val="0"/>
              </a:spcAft>
            </a:pPr>
            <a:r>
              <a:rPr lang="en-GB" b="1" dirty="0">
                <a:solidFill>
                  <a:srgbClr val="7030A0"/>
                </a:solidFill>
                <a:latin typeface="Comic Sans MS" panose="030F0702030302020204" pitchFamily="66" charset="0"/>
              </a:rPr>
              <a:t>Do I ask him for help… To give thanks… To say sorry and admit when I am wrong?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7437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38319" y="912055"/>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691681" y="1052736"/>
            <a:ext cx="5328592"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4" name="Rectangle 3">
            <a:extLst>
              <a:ext uri="{FF2B5EF4-FFF2-40B4-BE49-F238E27FC236}">
                <a16:creationId xmlns:a16="http://schemas.microsoft.com/office/drawing/2014/main" id="{0A9EC577-2266-4DBD-91A9-B973F25FD4B6}"/>
              </a:ext>
            </a:extLst>
          </p:cNvPr>
          <p:cNvSpPr/>
          <p:nvPr/>
        </p:nvSpPr>
        <p:spPr>
          <a:xfrm>
            <a:off x="347878" y="199915"/>
            <a:ext cx="8557803" cy="1421928"/>
          </a:xfrm>
          <a:prstGeom prst="rect">
            <a:avLst/>
          </a:prstGeom>
        </p:spPr>
        <p:txBody>
          <a:bodyPr wrap="square">
            <a:spAutoFit/>
          </a:bodyPr>
          <a:lstStyle/>
          <a:p>
            <a:pPr algn="ctr">
              <a:lnSpc>
                <a:spcPct val="107000"/>
              </a:lnSpc>
              <a:spcAft>
                <a:spcPts val="600"/>
              </a:spcAft>
            </a:pPr>
            <a:r>
              <a:rPr lang="en-GB" sz="2000" b="1" dirty="0">
                <a:solidFill>
                  <a:srgbClr val="7030A0"/>
                </a:solidFill>
                <a:latin typeface="Comic Sans MS" panose="030F0702030302020204" pitchFamily="66" charset="0"/>
                <a:ea typeface="Verdana" panose="020B0604030504040204" pitchFamily="34" charset="0"/>
                <a:cs typeface="Calibri" panose="020F0502020204030204" pitchFamily="34" charset="0"/>
              </a:rPr>
              <a:t>Post-it Challenge: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b="1" dirty="0">
                <a:latin typeface="Comic Sans MS" panose="030F0702030302020204" pitchFamily="66" charset="0"/>
                <a:ea typeface="Verdana" panose="020B0604030504040204" pitchFamily="34" charset="0"/>
                <a:cs typeface="Calibri" panose="020F0502020204030204" pitchFamily="34" charset="0"/>
              </a:rPr>
              <a:t>Use the Lent in Lockdown Calendar in your classroom/home to be inspired:  Make a promise to look at it each day and make the changes in yourself.</a:t>
            </a:r>
            <a:endParaRPr lang="en-GB" sz="2000" dirty="0"/>
          </a:p>
        </p:txBody>
      </p:sp>
      <p:pic>
        <p:nvPicPr>
          <p:cNvPr id="3" name="Picture 2">
            <a:extLst>
              <a:ext uri="{FF2B5EF4-FFF2-40B4-BE49-F238E27FC236}">
                <a16:creationId xmlns:a16="http://schemas.microsoft.com/office/drawing/2014/main" id="{5D0FA0A9-A7F3-EE30-AF65-F6C7376D3777}"/>
              </a:ext>
            </a:extLst>
          </p:cNvPr>
          <p:cNvPicPr>
            <a:picLocks noChangeAspect="1"/>
          </p:cNvPicPr>
          <p:nvPr/>
        </p:nvPicPr>
        <p:blipFill rotWithShape="1">
          <a:blip r:embed="rId3"/>
          <a:srcRect l="1895" r="468"/>
          <a:stretch/>
        </p:blipFill>
        <p:spPr>
          <a:xfrm>
            <a:off x="827584" y="1718983"/>
            <a:ext cx="7632847" cy="5139017"/>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sp>
        <p:nvSpPr>
          <p:cNvPr id="19" name="TextBox 18"/>
          <p:cNvSpPr txBox="1"/>
          <p:nvPr/>
        </p:nvSpPr>
        <p:spPr>
          <a:xfrm>
            <a:off x="5652120" y="260648"/>
            <a:ext cx="2332036" cy="523220"/>
          </a:xfrm>
          <a:prstGeom prst="rect">
            <a:avLst/>
          </a:prstGeom>
          <a:noFill/>
        </p:spPr>
        <p:txBody>
          <a:bodyPr wrap="square" rtlCol="0">
            <a:spAutoFit/>
          </a:bodyPr>
          <a:lstStyle/>
          <a:p>
            <a:pPr algn="r"/>
            <a:endParaRPr lang="en-GB" sz="2800" b="1" dirty="0">
              <a:solidFill>
                <a:schemeClr val="bg1"/>
              </a:solidFill>
            </a:endParaRPr>
          </a:p>
        </p:txBody>
      </p:sp>
      <p:sp>
        <p:nvSpPr>
          <p:cNvPr id="2" name="Rectangle 1"/>
          <p:cNvSpPr/>
          <p:nvPr/>
        </p:nvSpPr>
        <p:spPr>
          <a:xfrm>
            <a:off x="467543" y="1083422"/>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5" name="Rectangle 14"/>
          <p:cNvSpPr/>
          <p:nvPr/>
        </p:nvSpPr>
        <p:spPr>
          <a:xfrm>
            <a:off x="354595" y="1303066"/>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54595" y="260648"/>
            <a:ext cx="8609893" cy="2672719"/>
          </a:xfrm>
          <a:prstGeom prst="rect">
            <a:avLst/>
          </a:prstGeom>
        </p:spPr>
        <p:txBody>
          <a:bodyPr wrap="square">
            <a:spAutoFit/>
          </a:bodyPr>
          <a:lstStyle/>
          <a:p>
            <a:pPr>
              <a:lnSpc>
                <a:spcPct val="107000"/>
              </a:lnSpc>
              <a:spcAft>
                <a:spcPts val="600"/>
              </a:spcAft>
            </a:pPr>
            <a:r>
              <a:rPr lang="en-GB" sz="2400" dirty="0">
                <a:latin typeface="Comic Sans MS" panose="030F0702030302020204" pitchFamily="66" charset="0"/>
                <a:ea typeface="Verdana" panose="020B0604030504040204" pitchFamily="34" charset="0"/>
                <a:cs typeface="Calibri" panose="020F0502020204030204" pitchFamily="34" charset="0"/>
              </a:rPr>
              <a:t>Lent is a time to pray more, help those in need and fast. </a:t>
            </a:r>
          </a:p>
          <a:p>
            <a:pPr>
              <a:lnSpc>
                <a:spcPct val="107000"/>
              </a:lnSpc>
              <a:spcAft>
                <a:spcPts val="600"/>
              </a:spcAft>
            </a:pPr>
            <a:r>
              <a:rPr lang="en-GB" sz="2400" dirty="0">
                <a:latin typeface="Comic Sans MS" panose="030F0702030302020204" pitchFamily="66" charset="0"/>
                <a:ea typeface="Verdana" panose="020B0604030504040204" pitchFamily="34" charset="0"/>
                <a:cs typeface="Calibri" panose="020F0502020204030204" pitchFamily="34" charset="0"/>
              </a:rPr>
              <a:t>Praying will help you build your relationship with God and help others at the same time.</a:t>
            </a:r>
          </a:p>
          <a:p>
            <a:pPr>
              <a:lnSpc>
                <a:spcPct val="107000"/>
              </a:lnSpc>
              <a:spcAft>
                <a:spcPts val="600"/>
              </a:spcAft>
            </a:pPr>
            <a:r>
              <a:rPr lang="en-GB" sz="2400" dirty="0">
                <a:latin typeface="Comic Sans MS" panose="030F0702030302020204" pitchFamily="66" charset="0"/>
                <a:ea typeface="Verdana" panose="020B0604030504040204" pitchFamily="34" charset="0"/>
                <a:cs typeface="Calibri" panose="020F0502020204030204" pitchFamily="34" charset="0"/>
              </a:rPr>
              <a:t>Fasting may mean that you give up bad habits not just food – remember to make your actions benefit others…</a:t>
            </a:r>
          </a:p>
          <a:p>
            <a:pPr>
              <a:lnSpc>
                <a:spcPct val="107000"/>
              </a:lnSpc>
              <a:spcAft>
                <a:spcPts val="600"/>
              </a:spcAft>
            </a:pPr>
            <a:r>
              <a:rPr lang="en-GB" sz="2400" dirty="0">
                <a:latin typeface="Comic Sans MS" panose="030F0702030302020204" pitchFamily="66" charset="0"/>
                <a:ea typeface="Verdana" panose="020B0604030504040204" pitchFamily="34" charset="0"/>
                <a:cs typeface="Calibri" panose="020F0502020204030204" pitchFamily="34" charset="0"/>
              </a:rPr>
              <a:t>Keep the acts of kindness going in Lent!</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Box 6"/>
          <p:cNvSpPr txBox="1"/>
          <p:nvPr/>
        </p:nvSpPr>
        <p:spPr>
          <a:xfrm>
            <a:off x="3203847" y="3583470"/>
            <a:ext cx="5635353" cy="1938992"/>
          </a:xfrm>
          <a:prstGeom prst="rect">
            <a:avLst/>
          </a:prstGeom>
          <a:noFill/>
        </p:spPr>
        <p:txBody>
          <a:bodyPr wrap="square" rtlCol="0">
            <a:spAutoFit/>
          </a:bodyPr>
          <a:lstStyle/>
          <a:p>
            <a:pPr>
              <a:spcAft>
                <a:spcPts val="0"/>
              </a:spcAft>
            </a:pPr>
            <a:r>
              <a:rPr lang="en-GB" sz="24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“Love brings us out of ourselves and creates bonds of sharing and community. Love is a leap of the heart, a gift that gives meaning to our lives,” Pope Francis. Lent 2021.</a:t>
            </a:r>
            <a:endParaRPr lang="en-GB" sz="2400" dirty="0">
              <a:latin typeface="Ink Free" panose="03080402000500000000" pitchFamily="66" charset="0"/>
              <a:ea typeface="Calibri" panose="020F0502020204030204" pitchFamily="34" charset="0"/>
              <a:cs typeface="Times New Roman" panose="02020603050405020304" pitchFamily="18" charset="0"/>
            </a:endParaRPr>
          </a:p>
        </p:txBody>
      </p:sp>
      <p:pic>
        <p:nvPicPr>
          <p:cNvPr id="20" name="Picture 19" descr="Image result for Let all that you do be done in love">
            <a:extLst>
              <a:ext uri="{FF2B5EF4-FFF2-40B4-BE49-F238E27FC236}">
                <a16:creationId xmlns:a16="http://schemas.microsoft.com/office/drawing/2014/main" id="{CD20EC0E-8DA6-4337-85DE-3E8604381BA3}"/>
              </a:ext>
            </a:extLst>
          </p:cNvPr>
          <p:cNvPicPr/>
          <p:nvPr/>
        </p:nvPicPr>
        <p:blipFill>
          <a:blip r:embed="rId3">
            <a:extLst>
              <a:ext uri="{28A0092B-C50C-407E-A947-70E740481C1C}">
                <a14:useLocalDpi xmlns:a14="http://schemas.microsoft.com/office/drawing/2010/main" val="0"/>
              </a:ext>
            </a:extLst>
          </a:blip>
          <a:srcRect l="5360" r="5331"/>
          <a:stretch>
            <a:fillRect/>
          </a:stretch>
        </p:blipFill>
        <p:spPr bwMode="auto">
          <a:xfrm>
            <a:off x="214103" y="3583470"/>
            <a:ext cx="2846325" cy="3118096"/>
          </a:xfrm>
          <a:prstGeom prst="rect">
            <a:avLst/>
          </a:prstGeom>
          <a:noFill/>
        </p:spPr>
      </p:pic>
      <p:pic>
        <p:nvPicPr>
          <p:cNvPr id="4098" name="Picture 2" descr="Image result for hearts chain clipart">
            <a:extLst>
              <a:ext uri="{FF2B5EF4-FFF2-40B4-BE49-F238E27FC236}">
                <a16:creationId xmlns:a16="http://schemas.microsoft.com/office/drawing/2014/main" id="{D115CB9C-CFEC-4C37-ADAF-AC40CD7676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9227" y="5774578"/>
            <a:ext cx="4546470" cy="92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414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9E3E8"/>
        </a:solidFill>
        <a:effectLst/>
      </p:bgPr>
    </p:bg>
    <p:spTree>
      <p:nvGrpSpPr>
        <p:cNvPr id="1" name=""/>
        <p:cNvGrpSpPr/>
        <p:nvPr/>
      </p:nvGrpSpPr>
      <p:grpSpPr>
        <a:xfrm>
          <a:off x="0" y="0"/>
          <a:ext cx="0" cy="0"/>
          <a:chOff x="0" y="0"/>
          <a:chExt cx="0" cy="0"/>
        </a:xfrm>
      </p:grpSpPr>
      <p:pic>
        <p:nvPicPr>
          <p:cNvPr id="2" name="Picture 1"/>
          <p:cNvPicPr/>
          <p:nvPr/>
        </p:nvPicPr>
        <p:blipFill>
          <a:blip r:embed="rId2" cstate="print">
            <a:extLst>
              <a:ext uri="{28A0092B-C50C-407E-A947-70E740481C1C}">
                <a14:useLocalDpi xmlns:a14="http://schemas.microsoft.com/office/drawing/2010/main" val="0"/>
              </a:ext>
            </a:extLst>
          </a:blip>
          <a:stretch>
            <a:fillRect/>
          </a:stretch>
        </p:blipFill>
        <p:spPr>
          <a:xfrm>
            <a:off x="5649143" y="2612648"/>
            <a:ext cx="3473163" cy="3716825"/>
          </a:xfrm>
          <a:prstGeom prst="rect">
            <a:avLst/>
          </a:prstGeom>
        </p:spPr>
      </p:pic>
      <p:sp>
        <p:nvSpPr>
          <p:cNvPr id="3" name="Rectangle 2"/>
          <p:cNvSpPr/>
          <p:nvPr/>
        </p:nvSpPr>
        <p:spPr>
          <a:xfrm>
            <a:off x="179512" y="528526"/>
            <a:ext cx="5273364" cy="5800947"/>
          </a:xfrm>
          <a:prstGeom prst="rect">
            <a:avLst/>
          </a:prstGeom>
        </p:spPr>
        <p:txBody>
          <a:bodyPr wrap="square">
            <a:spAutoFit/>
          </a:bodyPr>
          <a:lstStyle/>
          <a:p>
            <a:pPr>
              <a:lnSpc>
                <a:spcPct val="107000"/>
              </a:lnSpc>
              <a:spcAft>
                <a:spcPts val="600"/>
              </a:spcAft>
            </a:pPr>
            <a:r>
              <a:rPr lang="en-GB" sz="2800" b="1" dirty="0">
                <a:latin typeface="Comic Sans MS" panose="030F0702030302020204" pitchFamily="66" charset="0"/>
                <a:ea typeface="Verdana" panose="020B0604030504040204" pitchFamily="34" charset="0"/>
                <a:cs typeface="Calibri" panose="020F0502020204030204" pitchFamily="34" charset="0"/>
              </a:rPr>
              <a:t>Let us pray:</a:t>
            </a:r>
          </a:p>
          <a:p>
            <a:r>
              <a:rPr lang="en-GB" sz="2800" dirty="0">
                <a:latin typeface="Comic Sans MS" panose="030F0702030302020204" pitchFamily="66" charset="0"/>
                <a:ea typeface="Verdana" panose="020B0604030504040204" pitchFamily="34" charset="0"/>
                <a:cs typeface="Calibri" panose="020F0502020204030204" pitchFamily="34" charset="0"/>
              </a:rPr>
              <a:t>Lord, help us to be strong in our resolutions for Lent. Let everything we do or do not do, be for the benefit of others. Allow us to spread ripples of happiness around our schools and our homes during this Lenten season so that we show God’s great love for us in our thoughts, our words and our actions. We ask this in Jesus' name. Amen</a:t>
            </a:r>
          </a:p>
        </p:txBody>
      </p:sp>
      <p:pic>
        <p:nvPicPr>
          <p:cNvPr id="4" name="Picture 4" descr="Image result for god so loved us">
            <a:extLst>
              <a:ext uri="{FF2B5EF4-FFF2-40B4-BE49-F238E27FC236}">
                <a16:creationId xmlns:a16="http://schemas.microsoft.com/office/drawing/2014/main" id="{DA1040A7-0CDA-4EE7-BA6C-7A9A5F3734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9143" y="528526"/>
            <a:ext cx="3473163" cy="2084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0003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4972</TotalTime>
  <Words>690</Words>
  <Application>Microsoft Office PowerPoint</Application>
  <PresentationFormat>On-screen Show (4:3)</PresentationFormat>
  <Paragraphs>65</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130</cp:revision>
  <dcterms:created xsi:type="dcterms:W3CDTF">2018-06-04T06:48:49Z</dcterms:created>
  <dcterms:modified xsi:type="dcterms:W3CDTF">2024-02-15T12:23:54Z</dcterms:modified>
</cp:coreProperties>
</file>