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7" r:id="rId2"/>
    <p:sldId id="280" r:id="rId3"/>
    <p:sldId id="281" r:id="rId4"/>
    <p:sldId id="283" r:id="rId5"/>
    <p:sldId id="284" r:id="rId6"/>
    <p:sldId id="286"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147" autoAdjust="0"/>
  </p:normalViewPr>
  <p:slideViewPr>
    <p:cSldViewPr>
      <p:cViewPr varScale="1">
        <p:scale>
          <a:sx n="109" d="100"/>
          <a:sy n="109" d="100"/>
        </p:scale>
        <p:origin x="147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06/01/2022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6053523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2104102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16010673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5057731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2557054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06/01/2022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06/01/2022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06/01/2022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06/01/2022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06/01/2022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06/01/2022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06/01/2022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06/01/2022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OJao9nq-Ss4"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7" name="TextBox 6"/>
          <p:cNvSpPr txBox="1"/>
          <p:nvPr/>
        </p:nvSpPr>
        <p:spPr>
          <a:xfrm>
            <a:off x="1259632" y="260648"/>
            <a:ext cx="6336704" cy="1042208"/>
          </a:xfrm>
          <a:prstGeom prst="rect">
            <a:avLst/>
          </a:prstGeom>
          <a:noFill/>
        </p:spPr>
        <p:txBody>
          <a:bodyPr wrap="square" rtlCol="0">
            <a:spAutoFit/>
          </a:bodyPr>
          <a:lstStyle/>
          <a:p>
            <a:pPr algn="ctr">
              <a:lnSpc>
                <a:spcPct val="107000"/>
              </a:lnSpc>
              <a:spcAft>
                <a:spcPts val="800"/>
              </a:spcAft>
            </a:pPr>
            <a:r>
              <a:rPr lang="en-GB" sz="3200" b="1" dirty="0">
                <a:solidFill>
                  <a:srgbClr val="FFC000"/>
                </a:solidFill>
                <a:latin typeface="Kristen ITC" panose="03050502040202030202" pitchFamily="66" charset="0"/>
                <a:ea typeface="Calibri" panose="020F0502020204030204" pitchFamily="34" charset="0"/>
                <a:cs typeface="Calibri" panose="020F0502020204030204" pitchFamily="34" charset="0"/>
              </a:rPr>
              <a:t>The Epiphany of the Lord</a:t>
            </a:r>
          </a:p>
          <a:p>
            <a:pPr algn="ctr">
              <a:lnSpc>
                <a:spcPct val="107000"/>
              </a:lnSpc>
              <a:spcAft>
                <a:spcPts val="800"/>
              </a:spcAft>
            </a:pPr>
            <a:r>
              <a:rPr lang="en-GB" sz="2000" b="1" dirty="0">
                <a:solidFill>
                  <a:srgbClr val="FFC000"/>
                </a:solidFill>
                <a:latin typeface="Kristen ITC" panose="03050502040202030202" pitchFamily="66" charset="0"/>
                <a:ea typeface="Calibri" panose="020F0502020204030204" pitchFamily="34" charset="0"/>
                <a:cs typeface="Calibri" panose="020F0502020204030204" pitchFamily="34" charset="0"/>
              </a:rPr>
              <a:t>Matthew 2:1-12</a:t>
            </a:r>
            <a:endParaRPr lang="en-GB" sz="2000" dirty="0">
              <a:solidFill>
                <a:srgbClr val="FFC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323529" y="6309320"/>
            <a:ext cx="5040560" cy="369332"/>
          </a:xfrm>
          <a:prstGeom prst="rect">
            <a:avLst/>
          </a:prstGeom>
        </p:spPr>
        <p:txBody>
          <a:bodyPr wrap="square">
            <a:spAutoFit/>
          </a:bodyPr>
          <a:lstStyle/>
          <a:p>
            <a:r>
              <a:rPr lang="en-GB" dirty="0">
                <a:hlinkClick r:id="rId3"/>
              </a:rPr>
              <a:t>https://www.youtube.com/watch?v=OJao9nq-Ss4</a:t>
            </a:r>
            <a:r>
              <a:rPr lang="en-GB" dirty="0"/>
              <a:t> </a:t>
            </a:r>
          </a:p>
        </p:txBody>
      </p:sp>
      <p:pic>
        <p:nvPicPr>
          <p:cNvPr id="12" name="Picture 11" descr="Image result for epiphany of the lord"/>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9552" y="1412776"/>
            <a:ext cx="8136904" cy="4752528"/>
          </a:xfrm>
          <a:prstGeom prst="rect">
            <a:avLst/>
          </a:prstGeom>
          <a:noFill/>
          <a:ln>
            <a:noFill/>
          </a:ln>
        </p:spPr>
      </p:pic>
    </p:spTree>
    <p:extLst>
      <p:ext uri="{BB962C8B-B14F-4D97-AF65-F5344CB8AC3E}">
        <p14:creationId xmlns:p14="http://schemas.microsoft.com/office/powerpoint/2010/main" val="998193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3" name="AutoShape 2" descr="Image result for love one anothe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Rectangle 4"/>
          <p:cNvSpPr/>
          <p:nvPr/>
        </p:nvSpPr>
        <p:spPr>
          <a:xfrm>
            <a:off x="323528" y="275690"/>
            <a:ext cx="8424936" cy="6013569"/>
          </a:xfrm>
          <a:prstGeom prst="rect">
            <a:avLst/>
          </a:prstGeom>
        </p:spPr>
        <p:txBody>
          <a:bodyPr wrap="square">
            <a:spAutoFit/>
          </a:bodyPr>
          <a:lstStyle/>
          <a:p>
            <a:pPr lvl="0" algn="ctr">
              <a:lnSpc>
                <a:spcPct val="107000"/>
              </a:lnSpc>
              <a:spcAft>
                <a:spcPts val="800"/>
              </a:spcAft>
            </a:pPr>
            <a:r>
              <a:rPr lang="en-GB" sz="2400" b="1" dirty="0">
                <a:solidFill>
                  <a:srgbClr val="FFC000"/>
                </a:solidFill>
                <a:latin typeface="Comic Sans MS" panose="030F0702030302020204" pitchFamily="66" charset="0"/>
                <a:ea typeface="Times New Roman" panose="02020603050405020304" pitchFamily="18" charset="0"/>
                <a:cs typeface="Calibri" panose="020F0502020204030204" pitchFamily="34" charset="0"/>
              </a:rPr>
              <a:t>A Reading from the Holy Gospel according to Matthew</a:t>
            </a:r>
          </a:p>
          <a:p>
            <a:pPr lvl="0">
              <a:lnSpc>
                <a:spcPct val="107000"/>
              </a:lnSpc>
              <a:spcAft>
                <a:spcPts val="80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lvl="0">
              <a:lnSpc>
                <a:spcPct val="107000"/>
              </a:lnSpc>
              <a:spcAft>
                <a:spcPts val="800"/>
              </a:spcAft>
            </a:pPr>
            <a:r>
              <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After Jesus had been born at Bethlehem in Judaea during the reign of King Herod, some wise men came to Jerusalem from the east. </a:t>
            </a:r>
            <a:r>
              <a:rPr lang="en-GB" sz="2400" dirty="0">
                <a:solidFill>
                  <a:srgbClr val="000000"/>
                </a:solidFill>
                <a:latin typeface="Comic Sans MS" panose="030F0702030302020204" pitchFamily="66" charset="0"/>
                <a:ea typeface="Times New Roman" panose="02020603050405020304" pitchFamily="18" charset="0"/>
              </a:rPr>
              <a:t>And there in front of them was the star they had seen rising; it went forward, and halted over the place where the child was. The sight of the star filled them with delight, and going into the house they saw the child with his mother Mary, and falling to their knees they did him homage. Then, opening their treasures, they offered him gifts of gold and frankincense and myrrh</a:t>
            </a:r>
            <a:r>
              <a:rPr lang="en-GB" sz="2400" b="1" dirty="0">
                <a:solidFill>
                  <a:srgbClr val="000000"/>
                </a:solidFill>
                <a:latin typeface="Comic Sans MS" panose="030F0702030302020204" pitchFamily="66" charset="0"/>
                <a:ea typeface="Times New Roman" panose="02020603050405020304" pitchFamily="18" charset="0"/>
              </a:rPr>
              <a:t>.</a:t>
            </a:r>
            <a:r>
              <a:rPr lang="en-GB" sz="2400" dirty="0">
                <a:solidFill>
                  <a:srgbClr val="000000"/>
                </a:solidFill>
                <a:latin typeface="Comic Sans MS" panose="030F0702030302020204" pitchFamily="66" charset="0"/>
                <a:ea typeface="Times New Roman" panose="02020603050405020304" pitchFamily="18" charset="0"/>
              </a:rPr>
              <a:t> </a:t>
            </a:r>
          </a:p>
          <a:p>
            <a:pPr lvl="0">
              <a:lnSpc>
                <a:spcPct val="107000"/>
              </a:lnSpc>
              <a:spcAft>
                <a:spcPts val="800"/>
              </a:spcAft>
            </a:pPr>
            <a:endParaRPr lang="en-GB" sz="2800" dirty="0">
              <a:solidFill>
                <a:srgbClr val="000000"/>
              </a:solidFill>
              <a:latin typeface="Comic Sans MS" panose="030F0702030302020204" pitchFamily="66" charset="0"/>
              <a:ea typeface="Times New Roman" panose="02020603050405020304" pitchFamily="18" charset="0"/>
            </a:endParaRPr>
          </a:p>
          <a:p>
            <a:pPr lvl="0"/>
            <a:r>
              <a:rPr lang="en-GB" sz="2000" b="1" dirty="0">
                <a:solidFill>
                  <a:srgbClr val="000000"/>
                </a:solidFill>
                <a:latin typeface="Comic Sans MS" panose="030F0702030302020204" pitchFamily="66" charset="0"/>
                <a:ea typeface="Times New Roman" panose="02020603050405020304" pitchFamily="18" charset="0"/>
              </a:rPr>
              <a:t>Matthew 2:1-12</a:t>
            </a:r>
            <a:r>
              <a:rPr lang="en-GB" sz="2000" dirty="0">
                <a:solidFill>
                  <a:srgbClr val="000000"/>
                </a:solidFill>
                <a:latin typeface="Comic Sans MS" panose="030F0702030302020204" pitchFamily="66" charset="0"/>
                <a:ea typeface="Times New Roman" panose="02020603050405020304" pitchFamily="18" charset="0"/>
              </a:rPr>
              <a:t> (extended version)</a:t>
            </a:r>
            <a:endParaRPr lang="en-GB" sz="20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23714699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Rectangle 1"/>
          <p:cNvSpPr/>
          <p:nvPr/>
        </p:nvSpPr>
        <p:spPr>
          <a:xfrm>
            <a:off x="467853" y="1011444"/>
            <a:ext cx="8275113" cy="906723"/>
          </a:xfrm>
          <a:prstGeom prst="rect">
            <a:avLst/>
          </a:prstGeom>
        </p:spPr>
        <p:txBody>
          <a:bodyPr wrap="square">
            <a:spAutoFit/>
          </a:bodyPr>
          <a:lstStyle/>
          <a:p>
            <a:pPr algn="ctr">
              <a:lnSpc>
                <a:spcPct val="107000"/>
              </a:lnSpc>
              <a:spcAft>
                <a:spcPts val="800"/>
              </a:spcAft>
            </a:pPr>
            <a:r>
              <a:rPr lang="en-GB" dirty="0">
                <a:latin typeface="Kristen ITC" panose="03050502040202030202" pitchFamily="66" charset="0"/>
                <a:ea typeface="Calibri" panose="020F0502020204030204" pitchFamily="34" charset="0"/>
                <a:cs typeface="Times New Roman" panose="02020603050405020304" pitchFamily="18" charset="0"/>
              </a:rPr>
              <a:t> </a:t>
            </a: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sz="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107504" y="260648"/>
            <a:ext cx="8784976" cy="5947782"/>
          </a:xfrm>
          <a:prstGeom prst="rect">
            <a:avLst/>
          </a:prstGeom>
        </p:spPr>
        <p:txBody>
          <a:bodyPr wrap="square">
            <a:spAutoFit/>
          </a:bodyPr>
          <a:lstStyle/>
          <a:p>
            <a:pPr>
              <a:lnSpc>
                <a:spcPct val="107000"/>
              </a:lnSpc>
              <a:spcAft>
                <a:spcPts val="800"/>
              </a:spcAft>
            </a:pPr>
            <a:r>
              <a:rPr lang="en-GB" sz="2000" b="1" u="sng" dirty="0">
                <a:solidFill>
                  <a:srgbClr val="FFC000"/>
                </a:solidFill>
                <a:latin typeface="Comic Sans MS" panose="030F0702030302020204" pitchFamily="66" charset="0"/>
                <a:ea typeface="Times New Roman" panose="02020603050405020304" pitchFamily="18" charset="0"/>
                <a:cs typeface="Arial" panose="020B0604020202020204" pitchFamily="34" charset="0"/>
              </a:rPr>
              <a:t>Gospel Reflection:</a:t>
            </a:r>
            <a:endParaRPr lang="en-GB" sz="2000" dirty="0">
              <a:solidFill>
                <a:srgbClr val="FFC000"/>
              </a:solidFill>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400" dirty="0">
                <a:latin typeface="Comic Sans MS" panose="030F0702030302020204" pitchFamily="66" charset="0"/>
                <a:ea typeface="Calibri" panose="020F0502020204030204" pitchFamily="34" charset="0"/>
                <a:cs typeface="Calibri" panose="020F0502020204030204" pitchFamily="34" charset="0"/>
              </a:rPr>
              <a:t>The feast of the Epiphany asks us to be like the Wise Men – children on a journey to Christ. </a:t>
            </a:r>
            <a:r>
              <a:rPr lang="en-GB" sz="2400" spc="30" dirty="0">
                <a:latin typeface="Comic Sans MS" panose="030F0702030302020204" pitchFamily="66" charset="0"/>
                <a:ea typeface="Calibri" panose="020F0502020204030204" pitchFamily="34" charset="0"/>
                <a:cs typeface="Times New Roman" panose="02020603050405020304" pitchFamily="18" charset="0"/>
              </a:rPr>
              <a:t>They are searching for Jesus and want to welcome Him into their lives. </a:t>
            </a:r>
          </a:p>
          <a:p>
            <a:pPr>
              <a:lnSpc>
                <a:spcPct val="107000"/>
              </a:lnSpc>
              <a:spcAft>
                <a:spcPts val="800"/>
              </a:spcAft>
            </a:pPr>
            <a:r>
              <a:rPr lang="en-GB" sz="2400" spc="30" dirty="0">
                <a:latin typeface="Comic Sans MS" panose="030F0702030302020204" pitchFamily="66" charset="0"/>
                <a:ea typeface="Calibri" panose="020F0502020204030204" pitchFamily="34" charset="0"/>
                <a:cs typeface="Times New Roman" panose="02020603050405020304" pitchFamily="18" charset="0"/>
              </a:rPr>
              <a:t>They follow the star in a journey of faith and for the ways of God. They were not put off on that journey, even by the difficulties they met on the way.</a:t>
            </a:r>
          </a:p>
          <a:p>
            <a:pPr>
              <a:lnSpc>
                <a:spcPct val="107000"/>
              </a:lnSpc>
              <a:spcAft>
                <a:spcPts val="800"/>
              </a:spcAft>
            </a:pPr>
            <a:r>
              <a:rPr lang="en-GB" sz="2400" b="1" i="1" dirty="0">
                <a:solidFill>
                  <a:srgbClr val="FFC000"/>
                </a:solidFill>
                <a:latin typeface="Comic Sans MS" panose="030F0702030302020204" pitchFamily="66" charset="0"/>
                <a:ea typeface="Times New Roman" panose="02020603050405020304" pitchFamily="18" charset="0"/>
                <a:cs typeface="Arial" panose="020B0604020202020204" pitchFamily="34" charset="0"/>
              </a:rPr>
              <a:t>St Paul writes, "You will shine like stars in the sky”</a:t>
            </a:r>
            <a:endParaRPr lang="en-GB" sz="2400" b="1" dirty="0">
              <a:solidFill>
                <a:srgbClr val="FFC000"/>
              </a:solidFill>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400" dirty="0">
                <a:latin typeface="Comic Sans MS" panose="030F0702030302020204" pitchFamily="66" charset="0"/>
                <a:ea typeface="Times New Roman" panose="02020603050405020304" pitchFamily="18" charset="0"/>
                <a:cs typeface="Arial" panose="020B0604020202020204" pitchFamily="34" charset="0"/>
              </a:rPr>
              <a:t>The light of the Epiphany is given to us as a gift, but we cannot keep it to or for ourselves. Through how we behave in our daily lives and how we treat each other, we are called to make our families, homes, parishes, communities and the wider world a better and brighter place for all people, especially those in most need.</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220866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pic>
        <p:nvPicPr>
          <p:cNvPr id="17" name="Picture 16" descr="Related image"/>
          <p:cNvPicPr/>
          <p:nvPr/>
        </p:nvPicPr>
        <p:blipFill rotWithShape="1">
          <a:blip r:embed="rId3" cstate="print">
            <a:extLst>
              <a:ext uri="{28A0092B-C50C-407E-A947-70E740481C1C}">
                <a14:useLocalDpi xmlns:a14="http://schemas.microsoft.com/office/drawing/2010/main" val="0"/>
              </a:ext>
            </a:extLst>
          </a:blip>
          <a:srcRect t="10099"/>
          <a:stretch/>
        </p:blipFill>
        <p:spPr bwMode="auto">
          <a:xfrm>
            <a:off x="179135" y="206542"/>
            <a:ext cx="3856523" cy="2829949"/>
          </a:xfrm>
          <a:prstGeom prst="rect">
            <a:avLst/>
          </a:prstGeom>
          <a:noFill/>
          <a:ln>
            <a:noFill/>
          </a:ln>
        </p:spPr>
      </p:pic>
      <p:pic>
        <p:nvPicPr>
          <p:cNvPr id="18" name="Picture 17" descr="Image result for shine like a star"/>
          <p:cNvPicPr/>
          <p:nvPr/>
        </p:nvPicPr>
        <p:blipFill>
          <a:blip r:embed="rId4">
            <a:extLst>
              <a:ext uri="{28A0092B-C50C-407E-A947-70E740481C1C}">
                <a14:useLocalDpi xmlns:a14="http://schemas.microsoft.com/office/drawing/2010/main" val="0"/>
              </a:ext>
            </a:extLst>
          </a:blip>
          <a:srcRect/>
          <a:stretch>
            <a:fillRect/>
          </a:stretch>
        </p:blipFill>
        <p:spPr bwMode="auto">
          <a:xfrm>
            <a:off x="4543750" y="3861048"/>
            <a:ext cx="4247053" cy="2616374"/>
          </a:xfrm>
          <a:prstGeom prst="rect">
            <a:avLst/>
          </a:prstGeom>
          <a:noFill/>
          <a:ln>
            <a:noFill/>
          </a:ln>
        </p:spPr>
      </p:pic>
      <p:sp>
        <p:nvSpPr>
          <p:cNvPr id="14" name="Rectangle 13"/>
          <p:cNvSpPr/>
          <p:nvPr/>
        </p:nvSpPr>
        <p:spPr>
          <a:xfrm>
            <a:off x="4427984" y="620688"/>
            <a:ext cx="3960440" cy="1569660"/>
          </a:xfrm>
          <a:prstGeom prst="rect">
            <a:avLst/>
          </a:prstGeom>
        </p:spPr>
        <p:txBody>
          <a:bodyPr wrap="square">
            <a:spAutoFit/>
          </a:bodyPr>
          <a:lstStyle/>
          <a:p>
            <a:r>
              <a:rPr lang="en-GB" sz="2400" dirty="0">
                <a:latin typeface="Comic Sans MS" panose="030F0702030302020204" pitchFamily="66" charset="0"/>
                <a:ea typeface="Times New Roman" panose="02020603050405020304" pitchFamily="18" charset="0"/>
              </a:rPr>
              <a:t>We do not always have a star to follow, to show us that we are following what God wants us to do.</a:t>
            </a:r>
            <a:endParaRPr lang="en-GB" sz="2400" dirty="0">
              <a:latin typeface="Comic Sans MS" panose="030F0702030302020204" pitchFamily="66" charset="0"/>
            </a:endParaRPr>
          </a:p>
        </p:txBody>
      </p:sp>
      <p:sp>
        <p:nvSpPr>
          <p:cNvPr id="15" name="Rectangle 14"/>
          <p:cNvSpPr/>
          <p:nvPr/>
        </p:nvSpPr>
        <p:spPr>
          <a:xfrm>
            <a:off x="4543749" y="2492896"/>
            <a:ext cx="4247053" cy="1200329"/>
          </a:xfrm>
          <a:prstGeom prst="rect">
            <a:avLst/>
          </a:prstGeom>
        </p:spPr>
        <p:txBody>
          <a:bodyPr wrap="square">
            <a:spAutoFit/>
          </a:bodyPr>
          <a:lstStyle/>
          <a:p>
            <a:pPr algn="ctr"/>
            <a:r>
              <a:rPr lang="en-GB" sz="2400" b="1" dirty="0">
                <a:latin typeface="Colonna MT" panose="04020805060202030203" pitchFamily="82" charset="0"/>
                <a:ea typeface="Times New Roman" panose="02020603050405020304" pitchFamily="18" charset="0"/>
              </a:rPr>
              <a:t>God has given us Jesus, to show us how we should try to live our lives.</a:t>
            </a:r>
            <a:endParaRPr lang="en-GB" sz="2400" b="1" dirty="0">
              <a:latin typeface="Colonna MT" panose="04020805060202030203" pitchFamily="82" charset="0"/>
            </a:endParaRPr>
          </a:p>
        </p:txBody>
      </p:sp>
      <p:sp>
        <p:nvSpPr>
          <p:cNvPr id="16" name="Rectangle 15"/>
          <p:cNvSpPr/>
          <p:nvPr/>
        </p:nvSpPr>
        <p:spPr>
          <a:xfrm rot="10800000" flipV="1">
            <a:off x="323528" y="3229505"/>
            <a:ext cx="3528392" cy="3088794"/>
          </a:xfrm>
          <a:prstGeom prst="rect">
            <a:avLst/>
          </a:prstGeom>
        </p:spPr>
        <p:txBody>
          <a:bodyPr wrap="square">
            <a:spAutoFit/>
          </a:bodyPr>
          <a:lstStyle/>
          <a:p>
            <a:pPr algn="ctr">
              <a:lnSpc>
                <a:spcPct val="107000"/>
              </a:lnSpc>
              <a:spcAft>
                <a:spcPts val="800"/>
              </a:spcAft>
            </a:pPr>
            <a:r>
              <a:rPr lang="en-GB" sz="2400" b="1" dirty="0">
                <a:solidFill>
                  <a:srgbClr val="FFC000"/>
                </a:solidFill>
                <a:latin typeface="Comic Sans MS" panose="030F0702030302020204" pitchFamily="66" charset="0"/>
                <a:ea typeface="Times New Roman" panose="02020603050405020304" pitchFamily="18" charset="0"/>
                <a:cs typeface="Calibri" panose="020F0502020204030204" pitchFamily="34" charset="0"/>
              </a:rPr>
              <a:t>Post-it Challenge </a:t>
            </a:r>
          </a:p>
          <a:p>
            <a:pPr algn="ctr">
              <a:lnSpc>
                <a:spcPct val="107000"/>
              </a:lnSpc>
              <a:spcAft>
                <a:spcPts val="800"/>
              </a:spcAft>
            </a:pPr>
            <a:r>
              <a:rPr lang="en-GB" sz="2400" b="1" dirty="0">
                <a:latin typeface="Comic Sans MS" panose="030F0702030302020204" pitchFamily="66" charset="0"/>
                <a:ea typeface="Times New Roman" panose="02020603050405020304" pitchFamily="18" charset="0"/>
                <a:cs typeface="Calibri" panose="020F0502020204030204" pitchFamily="34" charset="0"/>
              </a:rPr>
              <a:t>How do we follow God in our lives? </a:t>
            </a:r>
          </a:p>
          <a:p>
            <a:pPr algn="ctr">
              <a:lnSpc>
                <a:spcPct val="107000"/>
              </a:lnSpc>
              <a:spcAft>
                <a:spcPts val="800"/>
              </a:spcAft>
            </a:pPr>
            <a:endParaRPr lang="en-GB" sz="2400" dirty="0">
              <a:latin typeface="Comic Sans MS" panose="030F0702030302020204" pitchFamily="66" charset="0"/>
              <a:ea typeface="Calibri" panose="020F0502020204030204" pitchFamily="34" charset="0"/>
              <a:cs typeface="Times New Roman" panose="02020603050405020304" pitchFamily="18" charset="0"/>
            </a:endParaRPr>
          </a:p>
          <a:p>
            <a:pPr algn="ctr"/>
            <a:r>
              <a:rPr lang="en-GB" sz="2400" b="1" dirty="0">
                <a:latin typeface="Comic Sans MS" panose="030F0702030302020204" pitchFamily="66" charset="0"/>
                <a:ea typeface="Times New Roman" panose="02020603050405020304" pitchFamily="18" charset="0"/>
              </a:rPr>
              <a:t>How will you follow God in the coming week?</a:t>
            </a:r>
            <a:endParaRPr lang="en-GB" sz="2400" dirty="0">
              <a:latin typeface="Comic Sans MS" panose="030F0702030302020204" pitchFamily="66" charset="0"/>
            </a:endParaRPr>
          </a:p>
        </p:txBody>
      </p:sp>
    </p:spTree>
    <p:extLst>
      <p:ext uri="{BB962C8B-B14F-4D97-AF65-F5344CB8AC3E}">
        <p14:creationId xmlns:p14="http://schemas.microsoft.com/office/powerpoint/2010/main" val="14104143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pic>
        <p:nvPicPr>
          <p:cNvPr id="11" name="Picture 10" descr="Image result for quotes for epiphany of the Lord"/>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539" y="712020"/>
            <a:ext cx="4608512" cy="3653084"/>
          </a:xfrm>
          <a:prstGeom prst="rect">
            <a:avLst/>
          </a:prstGeom>
          <a:noFill/>
          <a:ln>
            <a:noFill/>
          </a:ln>
        </p:spPr>
      </p:pic>
      <p:sp>
        <p:nvSpPr>
          <p:cNvPr id="3" name="Rectangle 2"/>
          <p:cNvSpPr/>
          <p:nvPr/>
        </p:nvSpPr>
        <p:spPr>
          <a:xfrm>
            <a:off x="179512" y="4865373"/>
            <a:ext cx="8217296" cy="1461554"/>
          </a:xfrm>
          <a:prstGeom prst="rect">
            <a:avLst/>
          </a:prstGeom>
        </p:spPr>
        <p:txBody>
          <a:bodyPr wrap="square">
            <a:spAutoFit/>
          </a:bodyPr>
          <a:lstStyle/>
          <a:p>
            <a:pPr>
              <a:lnSpc>
                <a:spcPct val="107000"/>
              </a:lnSpc>
              <a:spcAft>
                <a:spcPts val="800"/>
              </a:spcAft>
            </a:pPr>
            <a:r>
              <a:rPr lang="en-GB" sz="1100" b="1" i="1" dirty="0">
                <a:solidFill>
                  <a:srgbClr val="FFC000"/>
                </a:solidFill>
                <a:latin typeface="Calibri" panose="020F0502020204030204" pitchFamily="34" charset="0"/>
                <a:ea typeface="Calibri" panose="020F0502020204030204" pitchFamily="34" charset="0"/>
                <a:cs typeface="Times New Roman" panose="02020603050405020304" pitchFamily="18" charset="0"/>
              </a:rPr>
              <a:t> </a:t>
            </a:r>
            <a:r>
              <a:rPr lang="en-GB" sz="2400" b="1">
                <a:solidFill>
                  <a:srgbClr val="FFC000"/>
                </a:solidFill>
                <a:latin typeface="Comic Sans MS" panose="030F0702030302020204" pitchFamily="66" charset="0"/>
                <a:ea typeface="Calibri" panose="020F0502020204030204" pitchFamily="34" charset="0"/>
                <a:cs typeface="Times New Roman" panose="02020603050405020304" pitchFamily="18" charset="0"/>
              </a:rPr>
              <a:t>Post-it Challenge:</a:t>
            </a:r>
            <a:endParaRPr lang="en-GB" sz="2400" dirty="0">
              <a:solidFill>
                <a:srgbClr val="FFC000"/>
              </a:solidFill>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400" b="1" dirty="0">
                <a:solidFill>
                  <a:srgbClr val="000000"/>
                </a:solidFill>
                <a:latin typeface="Comic Sans MS" panose="030F0702030302020204" pitchFamily="66" charset="0"/>
              </a:rPr>
              <a:t>Imagine you are one of the wise men.</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400" b="1" dirty="0">
                <a:solidFill>
                  <a:srgbClr val="000000"/>
                </a:solidFill>
                <a:latin typeface="Comic Sans MS" panose="030F0702030302020204" pitchFamily="66" charset="0"/>
              </a:rPr>
              <a:t>How would you have felt seeing Jesus in the stable?</a:t>
            </a:r>
            <a:endParaRPr lang="en-GB" sz="2400" dirty="0">
              <a:latin typeface="Comic Sans MS" panose="030F0702030302020204" pitchFamily="66" charset="0"/>
            </a:endParaRPr>
          </a:p>
        </p:txBody>
      </p:sp>
      <p:sp>
        <p:nvSpPr>
          <p:cNvPr id="12" name="TextBox 11"/>
          <p:cNvSpPr txBox="1"/>
          <p:nvPr/>
        </p:nvSpPr>
        <p:spPr>
          <a:xfrm>
            <a:off x="5815222" y="2697002"/>
            <a:ext cx="2581586" cy="369332"/>
          </a:xfrm>
          <a:prstGeom prst="rect">
            <a:avLst/>
          </a:prstGeom>
          <a:noFill/>
        </p:spPr>
        <p:txBody>
          <a:bodyPr wrap="square" rtlCol="0">
            <a:spAutoFit/>
          </a:bodyPr>
          <a:lstStyle/>
          <a:p>
            <a:endParaRPr lang="en-GB" dirty="0"/>
          </a:p>
        </p:txBody>
      </p:sp>
      <p:sp>
        <p:nvSpPr>
          <p:cNvPr id="14" name="TextBox 13"/>
          <p:cNvSpPr txBox="1"/>
          <p:nvPr/>
        </p:nvSpPr>
        <p:spPr>
          <a:xfrm>
            <a:off x="5445015" y="1565753"/>
            <a:ext cx="3468906" cy="1644489"/>
          </a:xfrm>
          <a:prstGeom prst="rect">
            <a:avLst/>
          </a:prstGeom>
          <a:noFill/>
        </p:spPr>
        <p:txBody>
          <a:bodyPr wrap="square" rtlCol="0">
            <a:spAutoFit/>
          </a:bodyPr>
          <a:lstStyle/>
          <a:p>
            <a:pPr>
              <a:lnSpc>
                <a:spcPct val="107000"/>
              </a:lnSpc>
              <a:spcAft>
                <a:spcPts val="800"/>
              </a:spcAft>
            </a:pPr>
            <a:r>
              <a:rPr lang="en-GB" sz="3200" b="1" i="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‘…they saw the child with his mother Mary…’</a:t>
            </a:r>
            <a:endParaRPr lang="en-GB" sz="3200" dirty="0">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714508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3" name="Rectangle 2"/>
          <p:cNvSpPr/>
          <p:nvPr/>
        </p:nvSpPr>
        <p:spPr>
          <a:xfrm>
            <a:off x="683568" y="188640"/>
            <a:ext cx="7560840" cy="461665"/>
          </a:xfrm>
          <a:prstGeom prst="rect">
            <a:avLst/>
          </a:prstGeom>
        </p:spPr>
        <p:txBody>
          <a:bodyPr wrap="square">
            <a:spAutoFit/>
          </a:bodyPr>
          <a:lstStyle/>
          <a:p>
            <a:pPr algn="ctr"/>
            <a:r>
              <a:rPr lang="en-GB" sz="2000" b="1" dirty="0">
                <a:solidFill>
                  <a:srgbClr val="FFC000"/>
                </a:solidFill>
                <a:latin typeface="Calibri" panose="020F0502020204030204" pitchFamily="34" charset="0"/>
                <a:ea typeface="Calibri" panose="020F0502020204030204" pitchFamily="34" charset="0"/>
                <a:cs typeface="Calibri" panose="020F0502020204030204" pitchFamily="34" charset="0"/>
              </a:rPr>
              <a:t> </a:t>
            </a:r>
            <a:r>
              <a:rPr lang="en-GB" sz="2400" b="1" dirty="0">
                <a:solidFill>
                  <a:srgbClr val="FFC000"/>
                </a:solidFill>
                <a:latin typeface="Comic Sans MS" panose="030F0702030302020204" pitchFamily="66" charset="0"/>
                <a:ea typeface="Calibri" panose="020F0502020204030204" pitchFamily="34" charset="0"/>
                <a:cs typeface="Calibri" panose="020F0502020204030204" pitchFamily="34" charset="0"/>
              </a:rPr>
              <a:t>What are your hopes and dreams for 2022?</a:t>
            </a:r>
            <a:endParaRPr lang="en-GB" sz="2400" dirty="0">
              <a:solidFill>
                <a:srgbClr val="FFC000"/>
              </a:solidFill>
              <a:latin typeface="Comic Sans MS" panose="030F0702030302020204" pitchFamily="66" charset="0"/>
            </a:endParaRPr>
          </a:p>
        </p:txBody>
      </p:sp>
      <p:sp>
        <p:nvSpPr>
          <p:cNvPr id="4" name="Rectangle 3"/>
          <p:cNvSpPr/>
          <p:nvPr/>
        </p:nvSpPr>
        <p:spPr>
          <a:xfrm rot="10800000" flipV="1">
            <a:off x="1115616" y="2160845"/>
            <a:ext cx="7128792" cy="2445285"/>
          </a:xfrm>
          <a:prstGeom prst="rect">
            <a:avLst/>
          </a:prstGeom>
        </p:spPr>
        <p:txBody>
          <a:bodyPr wrap="square">
            <a:spAutoFit/>
          </a:bodyPr>
          <a:lstStyle/>
          <a:p>
            <a:pPr algn="ctr">
              <a:lnSpc>
                <a:spcPct val="107000"/>
              </a:lnSpc>
              <a:spcAft>
                <a:spcPts val="800"/>
              </a:spcAft>
            </a:pPr>
            <a:r>
              <a:rPr lang="en-GB" sz="1600" b="1" dirty="0">
                <a:latin typeface="Lucida Calligraphy" panose="03010101010101010101" pitchFamily="66" charset="0"/>
                <a:ea typeface="Times New Roman" panose="02020603050405020304" pitchFamily="18" charset="0"/>
                <a:cs typeface="Times New Roman" panose="02020603050405020304" pitchFamily="18" charset="0"/>
              </a:rPr>
              <a:t>Let us Pray:</a:t>
            </a:r>
          </a:p>
          <a:p>
            <a:pPr algn="ctr">
              <a:lnSpc>
                <a:spcPct val="107000"/>
              </a:lnSpc>
              <a:spcAft>
                <a:spcPts val="800"/>
              </a:spcAft>
            </a:pPr>
            <a:r>
              <a:rPr lang="en-GB" sz="1600" b="1" dirty="0">
                <a:latin typeface="Lucida Calligraphy" panose="03010101010101010101" pitchFamily="66" charset="0"/>
                <a:ea typeface="Times New Roman" panose="02020603050405020304" pitchFamily="18" charset="0"/>
                <a:cs typeface="Times New Roman" panose="02020603050405020304" pitchFamily="18" charset="0"/>
              </a:rPr>
              <a:t>Dear Jesus</a:t>
            </a:r>
          </a:p>
          <a:p>
            <a:pPr algn="ctr">
              <a:lnSpc>
                <a:spcPct val="107000"/>
              </a:lnSpc>
              <a:spcAft>
                <a:spcPts val="800"/>
              </a:spcAft>
            </a:pPr>
            <a:r>
              <a:rPr lang="en-GB" sz="1600" b="1" dirty="0">
                <a:latin typeface="Lucida Calligraphy" panose="03010101010101010101" pitchFamily="66" charset="0"/>
                <a:ea typeface="Times New Roman" panose="02020603050405020304" pitchFamily="18" charset="0"/>
                <a:cs typeface="Times New Roman" panose="02020603050405020304" pitchFamily="18" charset="0"/>
              </a:rPr>
              <a:t>Inspire and guide us in our hopes and dreams.</a:t>
            </a:r>
          </a:p>
          <a:p>
            <a:pPr algn="ctr">
              <a:lnSpc>
                <a:spcPct val="107000"/>
              </a:lnSpc>
              <a:spcAft>
                <a:spcPts val="800"/>
              </a:spcAft>
            </a:pPr>
            <a:r>
              <a:rPr lang="en-GB" sz="1600" b="1" dirty="0">
                <a:latin typeface="Lucida Calligraphy" panose="03010101010101010101" pitchFamily="66" charset="0"/>
                <a:ea typeface="Times New Roman" panose="02020603050405020304" pitchFamily="18" charset="0"/>
                <a:cs typeface="Times New Roman" panose="02020603050405020304" pitchFamily="18" charset="0"/>
              </a:rPr>
              <a:t>We pray for our schools, our families and our friends, that we may always be children of God.</a:t>
            </a:r>
          </a:p>
          <a:p>
            <a:pPr algn="ctr">
              <a:lnSpc>
                <a:spcPct val="107000"/>
              </a:lnSpc>
              <a:spcAft>
                <a:spcPts val="800"/>
              </a:spcAft>
            </a:pPr>
            <a:r>
              <a:rPr lang="en-GB" sz="1600" b="1" dirty="0">
                <a:latin typeface="Lucida Calligraphy" panose="03010101010101010101" pitchFamily="66" charset="0"/>
                <a:ea typeface="Times New Roman" panose="02020603050405020304" pitchFamily="18" charset="0"/>
                <a:cs typeface="Times New Roman" panose="02020603050405020304" pitchFamily="18" charset="0"/>
              </a:rPr>
              <a:t>May the Light of Christ be with us this day and always. </a:t>
            </a:r>
          </a:p>
          <a:p>
            <a:pPr algn="ctr">
              <a:lnSpc>
                <a:spcPct val="107000"/>
              </a:lnSpc>
              <a:spcAft>
                <a:spcPts val="800"/>
              </a:spcAft>
            </a:pPr>
            <a:r>
              <a:rPr lang="en-GB" sz="1600" b="1" dirty="0">
                <a:latin typeface="Lucida Calligraphy" panose="03010101010101010101" pitchFamily="66" charset="0"/>
                <a:ea typeface="Times New Roman" panose="02020603050405020304" pitchFamily="18" charset="0"/>
                <a:cs typeface="Times New Roman" panose="02020603050405020304" pitchFamily="18" charset="0"/>
              </a:rPr>
              <a:t>Amen. </a:t>
            </a:r>
          </a:p>
        </p:txBody>
      </p:sp>
      <p:pic>
        <p:nvPicPr>
          <p:cNvPr id="17" name="Picture 16">
            <a:extLst>
              <a:ext uri="{FF2B5EF4-FFF2-40B4-BE49-F238E27FC236}">
                <a16:creationId xmlns:a16="http://schemas.microsoft.com/office/drawing/2014/main" id="{D1DCC292-3E58-493F-A632-86388BD8E9B3}"/>
              </a:ext>
            </a:extLst>
          </p:cNvPr>
          <p:cNvPicPr>
            <a:picLocks noChangeAspect="1"/>
          </p:cNvPicPr>
          <p:nvPr/>
        </p:nvPicPr>
        <p:blipFill>
          <a:blip r:embed="rId3"/>
          <a:stretch>
            <a:fillRect/>
          </a:stretch>
        </p:blipFill>
        <p:spPr>
          <a:xfrm>
            <a:off x="357920" y="980728"/>
            <a:ext cx="3097956" cy="1832449"/>
          </a:xfrm>
          <a:prstGeom prst="rect">
            <a:avLst/>
          </a:prstGeom>
        </p:spPr>
      </p:pic>
      <p:pic>
        <p:nvPicPr>
          <p:cNvPr id="2056" name="Picture 8" descr="Faith clipart 5 » Clipart Station">
            <a:extLst>
              <a:ext uri="{FF2B5EF4-FFF2-40B4-BE49-F238E27FC236}">
                <a16:creationId xmlns:a16="http://schemas.microsoft.com/office/drawing/2014/main" id="{8C46677F-2D74-4F93-B0DA-1A3BFDC8E73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7134"/>
          <a:stretch/>
        </p:blipFill>
        <p:spPr bwMode="auto">
          <a:xfrm>
            <a:off x="5986872" y="708365"/>
            <a:ext cx="2781300" cy="1716013"/>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Happy children with balloons for word love Vector Image">
            <a:extLst>
              <a:ext uri="{FF2B5EF4-FFF2-40B4-BE49-F238E27FC236}">
                <a16:creationId xmlns:a16="http://schemas.microsoft.com/office/drawing/2014/main" id="{01950C01-8697-4B26-9D4F-274DCD422A72}"/>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12117"/>
          <a:stretch/>
        </p:blipFill>
        <p:spPr bwMode="auto">
          <a:xfrm>
            <a:off x="3095834" y="4797152"/>
            <a:ext cx="3168353" cy="1728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74373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2220</TotalTime>
  <Words>463</Words>
  <Application>Microsoft Office PowerPoint</Application>
  <PresentationFormat>On-screen Show (4:3)</PresentationFormat>
  <Paragraphs>37</Paragraphs>
  <Slides>6</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Arial</vt:lpstr>
      <vt:lpstr>Calibri</vt:lpstr>
      <vt:lpstr>Colonna MT</vt:lpstr>
      <vt:lpstr>Comic Sans MS</vt:lpstr>
      <vt:lpstr>Kristen ITC</vt:lpstr>
      <vt:lpstr>Lucida Calligraphy</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Kelly Burdett</cp:lastModifiedBy>
  <cp:revision>81</cp:revision>
  <dcterms:created xsi:type="dcterms:W3CDTF">2018-06-04T06:48:49Z</dcterms:created>
  <dcterms:modified xsi:type="dcterms:W3CDTF">2022-01-06T11:56:21Z</dcterms:modified>
</cp:coreProperties>
</file>