
<file path=[Content_Types].xml><?xml version="1.0" encoding="utf-8"?>
<Types xmlns="http://schemas.openxmlformats.org/package/2006/content-types">
  <Default Extension="png" ContentType="image/png"/>
  <Default Extension="jpeg" ContentType="image/jpeg"/>
  <Default Extension="m4a" ContentType="audio/mp4"/>
  <Default Extension="rels" ContentType="application/vnd.openxmlformats-package.relationships+xml"/>
  <Default Extension="xml" ContentType="application/xml"/>
  <Default Extension="jpg" ContentType="image/jp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  <p:sldMasterId id="2147483660" r:id="rId5"/>
  </p:sldMasterIdLst>
  <p:notesMasterIdLst>
    <p:notesMasterId r:id="rId23"/>
  </p:notesMasterIdLst>
  <p:sldIdLst>
    <p:sldId id="256" r:id="rId6"/>
    <p:sldId id="258" r:id="rId7"/>
    <p:sldId id="259" r:id="rId8"/>
    <p:sldId id="263" r:id="rId9"/>
    <p:sldId id="264" r:id="rId10"/>
    <p:sldId id="265" r:id="rId11"/>
    <p:sldId id="266" r:id="rId12"/>
    <p:sldId id="269" r:id="rId13"/>
    <p:sldId id="270" r:id="rId14"/>
    <p:sldId id="267" r:id="rId15"/>
    <p:sldId id="268" r:id="rId16"/>
    <p:sldId id="271" r:id="rId17"/>
    <p:sldId id="272" r:id="rId18"/>
    <p:sldId id="273" r:id="rId19"/>
    <p:sldId id="276" r:id="rId20"/>
    <p:sldId id="274" r:id="rId21"/>
    <p:sldId id="275" r:id="rId2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575756"/>
    <a:srgbClr val="6BA439"/>
    <a:srgbClr val="9FCFC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000" autoAdjust="0"/>
    <p:restoredTop sz="76471" autoAdjust="0"/>
  </p:normalViewPr>
  <p:slideViewPr>
    <p:cSldViewPr snapToGrid="0">
      <p:cViewPr varScale="1">
        <p:scale>
          <a:sx n="67" d="100"/>
          <a:sy n="67" d="100"/>
        </p:scale>
        <p:origin x="1296" y="5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26" Type="http://schemas.openxmlformats.org/officeDocument/2006/relationships/theme" Target="theme/theme1.xml"/><Relationship Id="rId3" Type="http://schemas.openxmlformats.org/officeDocument/2006/relationships/customXml" Target="../customXml/item3.xml"/><Relationship Id="rId21" Type="http://schemas.openxmlformats.org/officeDocument/2006/relationships/slide" Target="slides/slide16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5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11.xml"/><Relationship Id="rId20" Type="http://schemas.openxmlformats.org/officeDocument/2006/relationships/slide" Target="slides/slide15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24" Type="http://schemas.openxmlformats.org/officeDocument/2006/relationships/presProps" Target="presProps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10.xml"/><Relationship Id="rId23" Type="http://schemas.openxmlformats.org/officeDocument/2006/relationships/notesMaster" Target="notesMasters/notesMaster1.xml"/><Relationship Id="rId10" Type="http://schemas.openxmlformats.org/officeDocument/2006/relationships/slide" Target="slides/slide5.xml"/><Relationship Id="rId19" Type="http://schemas.openxmlformats.org/officeDocument/2006/relationships/slide" Target="slides/slide14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slide" Target="slides/slide17.xml"/><Relationship Id="rId27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8582370-8455-433D-A544-E8920572CBD0}" type="datetimeFigureOut">
              <a:rPr lang="en-GB" smtClean="0"/>
              <a:t>06/02/2022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D2A7039-A887-416D-97FF-E05086B45F3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2492470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sz="11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6BA4DEB-DBCF-44F3-8BF5-5978E71F2B69}" type="slidenum">
              <a:rPr kumimoji="0" lang="en-GB" sz="11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en-GB" sz="11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74263807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15A4AA-3E00-48E8-B925-2497B2B8E786}" type="datetimeFigureOut">
              <a:rPr lang="en-GB" smtClean="0"/>
              <a:t>06/02/2022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DC241B-9F56-4BD8-A7B5-D1EF0725F70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8780403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15A4AA-3E00-48E8-B925-2497B2B8E786}" type="datetimeFigureOut">
              <a:rPr lang="en-GB" smtClean="0"/>
              <a:t>06/02/2022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DC241B-9F56-4BD8-A7B5-D1EF0725F70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2086471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15A4AA-3E00-48E8-B925-2497B2B8E786}" type="datetimeFigureOut">
              <a:rPr lang="en-GB" smtClean="0"/>
              <a:t>06/02/2022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DC241B-9F56-4BD8-A7B5-D1EF0725F70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9133555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15A4AA-3E00-48E8-B925-2497B2B8E786}" type="datetimeFigureOut">
              <a:rPr lang="en-GB" smtClean="0"/>
              <a:t>06/02/2022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DC241B-9F56-4BD8-A7B5-D1EF0725F70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3486652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15A4AA-3E00-48E8-B925-2497B2B8E786}" type="datetimeFigureOut">
              <a:rPr lang="en-GB" smtClean="0"/>
              <a:t>06/02/2022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DC241B-9F56-4BD8-A7B5-D1EF0725F70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9250711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15A4AA-3E00-48E8-B925-2497B2B8E786}" type="datetimeFigureOut">
              <a:rPr lang="en-GB" smtClean="0"/>
              <a:t>06/02/2022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DC241B-9F56-4BD8-A7B5-D1EF0725F70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6836990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15A4AA-3E00-48E8-B925-2497B2B8E786}" type="datetimeFigureOut">
              <a:rPr lang="en-GB" smtClean="0"/>
              <a:t>06/02/2022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DC241B-9F56-4BD8-A7B5-D1EF0725F70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0746897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15A4AA-3E00-48E8-B925-2497B2B8E786}" type="datetimeFigureOut">
              <a:rPr lang="en-GB" smtClean="0"/>
              <a:t>06/02/2022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DC241B-9F56-4BD8-A7B5-D1EF0725F70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372033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15A4AA-3E00-48E8-B925-2497B2B8E786}" type="datetimeFigureOut">
              <a:rPr lang="en-GB" smtClean="0"/>
              <a:t>06/02/2022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DC241B-9F56-4BD8-A7B5-D1EF0725F70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9333973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15A4AA-3E00-48E8-B925-2497B2B8E786}" type="datetimeFigureOut">
              <a:rPr lang="en-GB" smtClean="0"/>
              <a:t>06/02/2022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DC241B-9F56-4BD8-A7B5-D1EF0725F70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693839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15A4AA-3E00-48E8-B925-2497B2B8E786}" type="datetimeFigureOut">
              <a:rPr lang="en-GB" smtClean="0"/>
              <a:t>06/02/2022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DC241B-9F56-4BD8-A7B5-D1EF0725F70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3700228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Slide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1950900" y="2186388"/>
            <a:ext cx="8290197" cy="90704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5894" b="1" i="0">
                <a:solidFill>
                  <a:srgbClr val="82C341"/>
                </a:solidFill>
                <a:latin typeface="ArialSFMT-Bold"/>
                <a:cs typeface="ArialSFMT-Bold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828800" y="3840480"/>
            <a:ext cx="853440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2/6/2022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28549654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5102516" y="914690"/>
            <a:ext cx="1986965" cy="279179"/>
          </a:xfrm>
        </p:spPr>
        <p:txBody>
          <a:bodyPr lIns="0" tIns="0" rIns="0" bIns="0"/>
          <a:lstStyle>
            <a:lvl1pPr>
              <a:defRPr sz="1814" b="1" i="0">
                <a:solidFill>
                  <a:srgbClr val="82C341"/>
                </a:solidFill>
                <a:latin typeface="ArialSFMT-Bold"/>
                <a:cs typeface="ArialSFMT-Bold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 b="0" i="0">
                <a:solidFill>
                  <a:schemeClr val="tx1"/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2/6/2022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67636868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5102516" y="914690"/>
            <a:ext cx="1986965" cy="279179"/>
          </a:xfrm>
        </p:spPr>
        <p:txBody>
          <a:bodyPr lIns="0" tIns="0" rIns="0" bIns="0"/>
          <a:lstStyle>
            <a:lvl1pPr>
              <a:defRPr sz="1814" b="1" i="0">
                <a:solidFill>
                  <a:srgbClr val="82C341"/>
                </a:solidFill>
                <a:latin typeface="ArialSFMT-Bold"/>
                <a:cs typeface="ArialSFMT-Bold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609601" y="1577340"/>
            <a:ext cx="530352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6278881" y="1577340"/>
            <a:ext cx="530352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2/6/2022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78554875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5102516" y="914690"/>
            <a:ext cx="1986965" cy="279179"/>
          </a:xfrm>
        </p:spPr>
        <p:txBody>
          <a:bodyPr lIns="0" tIns="0" rIns="0" bIns="0"/>
          <a:lstStyle>
            <a:lvl1pPr>
              <a:defRPr sz="1814" b="1" i="0">
                <a:solidFill>
                  <a:srgbClr val="82C341"/>
                </a:solidFill>
                <a:latin typeface="ArialSFMT-Bold"/>
                <a:cs typeface="ArialSFMT-Bold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2/6/2022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8078273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Blank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k object 16"/>
          <p:cNvSpPr/>
          <p:nvPr/>
        </p:nvSpPr>
        <p:spPr>
          <a:xfrm>
            <a:off x="1" y="1822"/>
            <a:ext cx="12183457" cy="6851778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sz="1632"/>
          </a:p>
        </p:txBody>
      </p:sp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2/6/2022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420564599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4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theme" Target="../theme/theme2.xml"/><Relationship Id="rId5" Type="http://schemas.openxmlformats.org/officeDocument/2006/relationships/slideLayout" Target="../slideLayouts/slideLayout16.xml"/><Relationship Id="rId4" Type="http://schemas.openxmlformats.org/officeDocument/2006/relationships/slideLayout" Target="../slideLayouts/slideLayout15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315A4AA-3E00-48E8-B925-2497B2B8E786}" type="datetimeFigureOut">
              <a:rPr lang="en-GB" smtClean="0"/>
              <a:t>06/02/2022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ADC241B-9F56-4BD8-A7B5-D1EF0725F70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99728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k object 16"/>
          <p:cNvSpPr/>
          <p:nvPr/>
        </p:nvSpPr>
        <p:spPr>
          <a:xfrm>
            <a:off x="1" y="5261804"/>
            <a:ext cx="12190407" cy="1593617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sz="1632"/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5102516" y="914690"/>
            <a:ext cx="1986965" cy="30777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000" b="1" i="0">
                <a:solidFill>
                  <a:srgbClr val="82C341"/>
                </a:solidFill>
                <a:latin typeface="ArialSFMT-Bold"/>
                <a:cs typeface="ArialSFMT-Bold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1216875" y="1961348"/>
            <a:ext cx="9758251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b="0" i="0">
                <a:solidFill>
                  <a:schemeClr val="tx1"/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4145280" y="6377939"/>
            <a:ext cx="390144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609600" y="6377939"/>
            <a:ext cx="280416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2/6/2022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8778240" y="6377939"/>
            <a:ext cx="280416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3633258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14589">
        <a:defRPr>
          <a:latin typeface="+mn-lt"/>
          <a:ea typeface="+mn-ea"/>
          <a:cs typeface="+mn-cs"/>
        </a:defRPr>
      </a:lvl2pPr>
      <a:lvl3pPr marL="829178">
        <a:defRPr>
          <a:latin typeface="+mn-lt"/>
          <a:ea typeface="+mn-ea"/>
          <a:cs typeface="+mn-cs"/>
        </a:defRPr>
      </a:lvl3pPr>
      <a:lvl4pPr marL="1243767">
        <a:defRPr>
          <a:latin typeface="+mn-lt"/>
          <a:ea typeface="+mn-ea"/>
          <a:cs typeface="+mn-cs"/>
        </a:defRPr>
      </a:lvl4pPr>
      <a:lvl5pPr marL="1658356">
        <a:defRPr>
          <a:latin typeface="+mn-lt"/>
          <a:ea typeface="+mn-ea"/>
          <a:cs typeface="+mn-cs"/>
        </a:defRPr>
      </a:lvl5pPr>
      <a:lvl6pPr marL="2072945">
        <a:defRPr>
          <a:latin typeface="+mn-lt"/>
          <a:ea typeface="+mn-ea"/>
          <a:cs typeface="+mn-cs"/>
        </a:defRPr>
      </a:lvl6pPr>
      <a:lvl7pPr marL="2487534">
        <a:defRPr>
          <a:latin typeface="+mn-lt"/>
          <a:ea typeface="+mn-ea"/>
          <a:cs typeface="+mn-cs"/>
        </a:defRPr>
      </a:lvl7pPr>
      <a:lvl8pPr marL="2902123">
        <a:defRPr>
          <a:latin typeface="+mn-lt"/>
          <a:ea typeface="+mn-ea"/>
          <a:cs typeface="+mn-cs"/>
        </a:defRPr>
      </a:lvl8pPr>
      <a:lvl9pPr marL="3316712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14589">
        <a:defRPr>
          <a:latin typeface="+mn-lt"/>
          <a:ea typeface="+mn-ea"/>
          <a:cs typeface="+mn-cs"/>
        </a:defRPr>
      </a:lvl2pPr>
      <a:lvl3pPr marL="829178">
        <a:defRPr>
          <a:latin typeface="+mn-lt"/>
          <a:ea typeface="+mn-ea"/>
          <a:cs typeface="+mn-cs"/>
        </a:defRPr>
      </a:lvl3pPr>
      <a:lvl4pPr marL="1243767">
        <a:defRPr>
          <a:latin typeface="+mn-lt"/>
          <a:ea typeface="+mn-ea"/>
          <a:cs typeface="+mn-cs"/>
        </a:defRPr>
      </a:lvl4pPr>
      <a:lvl5pPr marL="1658356">
        <a:defRPr>
          <a:latin typeface="+mn-lt"/>
          <a:ea typeface="+mn-ea"/>
          <a:cs typeface="+mn-cs"/>
        </a:defRPr>
      </a:lvl5pPr>
      <a:lvl6pPr marL="2072945">
        <a:defRPr>
          <a:latin typeface="+mn-lt"/>
          <a:ea typeface="+mn-ea"/>
          <a:cs typeface="+mn-cs"/>
        </a:defRPr>
      </a:lvl6pPr>
      <a:lvl7pPr marL="2487534">
        <a:defRPr>
          <a:latin typeface="+mn-lt"/>
          <a:ea typeface="+mn-ea"/>
          <a:cs typeface="+mn-cs"/>
        </a:defRPr>
      </a:lvl7pPr>
      <a:lvl8pPr marL="2902123">
        <a:defRPr>
          <a:latin typeface="+mn-lt"/>
          <a:ea typeface="+mn-ea"/>
          <a:cs typeface="+mn-cs"/>
        </a:defRPr>
      </a:lvl8pPr>
      <a:lvl9pPr marL="3316712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jpeg"/><Relationship Id="rId5" Type="http://schemas.openxmlformats.org/officeDocument/2006/relationships/image" Target="../media/image1.jpg"/><Relationship Id="rId4" Type="http://schemas.openxmlformats.org/officeDocument/2006/relationships/image" Target="../media/image5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6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15.png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6" Type="http://schemas.openxmlformats.org/officeDocument/2006/relationships/image" Target="../media/image14.png"/><Relationship Id="rId11" Type="http://schemas.openxmlformats.org/officeDocument/2006/relationships/image" Target="../media/image19.png"/><Relationship Id="rId5" Type="http://schemas.openxmlformats.org/officeDocument/2006/relationships/image" Target="../media/image13.png"/><Relationship Id="rId10" Type="http://schemas.openxmlformats.org/officeDocument/2006/relationships/image" Target="../media/image18.png"/><Relationship Id="rId4" Type="http://schemas.openxmlformats.org/officeDocument/2006/relationships/image" Target="../media/image1.jpg"/><Relationship Id="rId9" Type="http://schemas.openxmlformats.org/officeDocument/2006/relationships/image" Target="../media/image17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png"/><Relationship Id="rId3" Type="http://schemas.openxmlformats.org/officeDocument/2006/relationships/image" Target="../media/image20.png"/><Relationship Id="rId7" Type="http://schemas.openxmlformats.org/officeDocument/2006/relationships/image" Target="../media/image24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3.png"/><Relationship Id="rId5" Type="http://schemas.openxmlformats.org/officeDocument/2006/relationships/image" Target="../media/image22.png"/><Relationship Id="rId4" Type="http://schemas.openxmlformats.org/officeDocument/2006/relationships/image" Target="../media/image21.png"/><Relationship Id="rId9" Type="http://schemas.openxmlformats.org/officeDocument/2006/relationships/image" Target="../media/image26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png"/><Relationship Id="rId3" Type="http://schemas.openxmlformats.org/officeDocument/2006/relationships/image" Target="../media/image20.png"/><Relationship Id="rId7" Type="http://schemas.openxmlformats.org/officeDocument/2006/relationships/image" Target="../media/image24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3.png"/><Relationship Id="rId5" Type="http://schemas.openxmlformats.org/officeDocument/2006/relationships/image" Target="../media/image22.png"/><Relationship Id="rId4" Type="http://schemas.openxmlformats.org/officeDocument/2006/relationships/image" Target="../media/image21.png"/><Relationship Id="rId9" Type="http://schemas.openxmlformats.org/officeDocument/2006/relationships/image" Target="../media/image26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png"/><Relationship Id="rId3" Type="http://schemas.openxmlformats.org/officeDocument/2006/relationships/image" Target="../media/image20.png"/><Relationship Id="rId7" Type="http://schemas.openxmlformats.org/officeDocument/2006/relationships/image" Target="../media/image24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3.png"/><Relationship Id="rId5" Type="http://schemas.openxmlformats.org/officeDocument/2006/relationships/image" Target="../media/image22.png"/><Relationship Id="rId4" Type="http://schemas.openxmlformats.org/officeDocument/2006/relationships/image" Target="../media/image21.png"/><Relationship Id="rId9" Type="http://schemas.openxmlformats.org/officeDocument/2006/relationships/image" Target="../media/image26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png"/><Relationship Id="rId3" Type="http://schemas.openxmlformats.org/officeDocument/2006/relationships/image" Target="../media/image3.jpeg"/><Relationship Id="rId7" Type="http://schemas.openxmlformats.org/officeDocument/2006/relationships/image" Target="../media/image21.png"/><Relationship Id="rId12" Type="http://schemas.openxmlformats.org/officeDocument/2006/relationships/image" Target="../media/image26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0.png"/><Relationship Id="rId11" Type="http://schemas.openxmlformats.org/officeDocument/2006/relationships/image" Target="../media/image25.png"/><Relationship Id="rId5" Type="http://schemas.openxmlformats.org/officeDocument/2006/relationships/image" Target="../media/image5.png"/><Relationship Id="rId10" Type="http://schemas.openxmlformats.org/officeDocument/2006/relationships/image" Target="../media/image24.png"/><Relationship Id="rId4" Type="http://schemas.openxmlformats.org/officeDocument/2006/relationships/image" Target="../media/image4.jpeg"/><Relationship Id="rId9" Type="http://schemas.openxmlformats.org/officeDocument/2006/relationships/image" Target="../media/image23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3.png"/><Relationship Id="rId3" Type="http://schemas.openxmlformats.org/officeDocument/2006/relationships/image" Target="../media/image28.png"/><Relationship Id="rId7" Type="http://schemas.openxmlformats.org/officeDocument/2006/relationships/image" Target="../media/image3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1.png"/><Relationship Id="rId5" Type="http://schemas.openxmlformats.org/officeDocument/2006/relationships/image" Target="../media/image30.png"/><Relationship Id="rId4" Type="http://schemas.openxmlformats.org/officeDocument/2006/relationships/image" Target="../media/image29.png"/><Relationship Id="rId9" Type="http://schemas.openxmlformats.org/officeDocument/2006/relationships/image" Target="../media/image34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3.png"/><Relationship Id="rId3" Type="http://schemas.openxmlformats.org/officeDocument/2006/relationships/image" Target="../media/image28.png"/><Relationship Id="rId7" Type="http://schemas.openxmlformats.org/officeDocument/2006/relationships/image" Target="../media/image3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1.png"/><Relationship Id="rId5" Type="http://schemas.openxmlformats.org/officeDocument/2006/relationships/image" Target="../media/image30.png"/><Relationship Id="rId4" Type="http://schemas.openxmlformats.org/officeDocument/2006/relationships/image" Target="../media/image29.png"/><Relationship Id="rId9" Type="http://schemas.openxmlformats.org/officeDocument/2006/relationships/image" Target="../media/image34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3.png"/><Relationship Id="rId3" Type="http://schemas.openxmlformats.org/officeDocument/2006/relationships/image" Target="../media/image28.png"/><Relationship Id="rId7" Type="http://schemas.openxmlformats.org/officeDocument/2006/relationships/image" Target="../media/image3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1.png"/><Relationship Id="rId5" Type="http://schemas.openxmlformats.org/officeDocument/2006/relationships/image" Target="../media/image30.png"/><Relationship Id="rId4" Type="http://schemas.openxmlformats.org/officeDocument/2006/relationships/image" Target="../media/image29.png"/><Relationship Id="rId9" Type="http://schemas.openxmlformats.org/officeDocument/2006/relationships/image" Target="../media/image34.pn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3.png"/><Relationship Id="rId3" Type="http://schemas.openxmlformats.org/officeDocument/2006/relationships/image" Target="../media/image28.png"/><Relationship Id="rId7" Type="http://schemas.openxmlformats.org/officeDocument/2006/relationships/image" Target="../media/image3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1.png"/><Relationship Id="rId5" Type="http://schemas.openxmlformats.org/officeDocument/2006/relationships/image" Target="../media/image30.png"/><Relationship Id="rId4" Type="http://schemas.openxmlformats.org/officeDocument/2006/relationships/image" Target="../media/image29.png"/><Relationship Id="rId9" Type="http://schemas.openxmlformats.org/officeDocument/2006/relationships/image" Target="../media/image34.pn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3.png"/><Relationship Id="rId3" Type="http://schemas.openxmlformats.org/officeDocument/2006/relationships/image" Target="../media/image28.png"/><Relationship Id="rId7" Type="http://schemas.openxmlformats.org/officeDocument/2006/relationships/image" Target="../media/image3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1.png"/><Relationship Id="rId5" Type="http://schemas.openxmlformats.org/officeDocument/2006/relationships/image" Target="../media/image30.png"/><Relationship Id="rId4" Type="http://schemas.openxmlformats.org/officeDocument/2006/relationships/image" Target="../media/image29.png"/><Relationship Id="rId9" Type="http://schemas.openxmlformats.org/officeDocument/2006/relationships/image" Target="../media/image34.pn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3.png"/><Relationship Id="rId3" Type="http://schemas.openxmlformats.org/officeDocument/2006/relationships/image" Target="../media/image28.png"/><Relationship Id="rId7" Type="http://schemas.openxmlformats.org/officeDocument/2006/relationships/image" Target="../media/image3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1.png"/><Relationship Id="rId5" Type="http://schemas.openxmlformats.org/officeDocument/2006/relationships/image" Target="../media/image30.png"/><Relationship Id="rId4" Type="http://schemas.openxmlformats.org/officeDocument/2006/relationships/image" Target="../media/image29.png"/><Relationship Id="rId9" Type="http://schemas.openxmlformats.org/officeDocument/2006/relationships/image" Target="../media/image3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>
            <a:grpSpLocks noChangeAspect="1"/>
          </p:cNvGrpSpPr>
          <p:nvPr/>
        </p:nvGrpSpPr>
        <p:grpSpPr>
          <a:xfrm>
            <a:off x="7555864" y="93629"/>
            <a:ext cx="4349533" cy="900000"/>
            <a:chOff x="8161655" y="220027"/>
            <a:chExt cx="2955290" cy="611505"/>
          </a:xfrm>
        </p:grpSpPr>
        <p:pic>
          <p:nvPicPr>
            <p:cNvPr id="4" name="Picture 3" descr="C:\Users\Francis.Hyland\Desktop\PPL-EARTH.jpg"/>
            <p:cNvPicPr/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695180" y="255587"/>
              <a:ext cx="1421765" cy="539750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5" name="Picture 4" descr="C:\Users\Francis.Hyland\AppData\Local\Microsoft\Windows\INetCache\Content.Word\eco-schools_cmyk.jpg"/>
            <p:cNvPicPr/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161655" y="255587"/>
              <a:ext cx="518160" cy="539750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6" name="Picture 5" descr="C:\Users\Francis.Hyland\AppData\Local\Microsoft\Windows\INetCache\Content.Word\KBT_Master_Brand_RGB.png"/>
            <p:cNvPicPr/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628380" y="220027"/>
              <a:ext cx="1106170" cy="611505"/>
            </a:xfrm>
            <a:prstGeom prst="rect">
              <a:avLst/>
            </a:prstGeom>
            <a:noFill/>
            <a:ln>
              <a:noFill/>
            </a:ln>
          </p:spPr>
        </p:pic>
      </p:grpSp>
      <p:sp>
        <p:nvSpPr>
          <p:cNvPr id="8" name="object 5"/>
          <p:cNvSpPr>
            <a:spLocks noChangeAspect="1"/>
          </p:cNvSpPr>
          <p:nvPr/>
        </p:nvSpPr>
        <p:spPr>
          <a:xfrm>
            <a:off x="0" y="4853355"/>
            <a:ext cx="12196210" cy="2004646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grpSp>
        <p:nvGrpSpPr>
          <p:cNvPr id="11" name="Group 10"/>
          <p:cNvGrpSpPr/>
          <p:nvPr/>
        </p:nvGrpSpPr>
        <p:grpSpPr>
          <a:xfrm>
            <a:off x="2895600" y="992694"/>
            <a:ext cx="6400800" cy="4583936"/>
            <a:chOff x="2995448" y="992694"/>
            <a:chExt cx="6400800" cy="4583936"/>
          </a:xfrm>
        </p:grpSpPr>
        <p:pic>
          <p:nvPicPr>
            <p:cNvPr id="9" name="Picture 8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598025" y="992694"/>
              <a:ext cx="3195647" cy="3326698"/>
            </a:xfrm>
            <a:prstGeom prst="rect">
              <a:avLst/>
            </a:prstGeom>
          </p:spPr>
        </p:pic>
        <p:sp>
          <p:nvSpPr>
            <p:cNvPr id="10" name="TextBox 9"/>
            <p:cNvSpPr txBox="1"/>
            <p:nvPr/>
          </p:nvSpPr>
          <p:spPr>
            <a:xfrm>
              <a:off x="2995448" y="4376301"/>
              <a:ext cx="6400800" cy="120032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600" dirty="0">
                  <a:solidFill>
                    <a:srgbClr val="575756"/>
                  </a:solidFill>
                  <a:latin typeface="Arial Black" panose="020B0A04020102020204" pitchFamily="34" charset="0"/>
                </a:rPr>
                <a:t>Assembly PowerPoint </a:t>
              </a:r>
              <a:br>
                <a:rPr lang="en-US" sz="3600" dirty="0">
                  <a:solidFill>
                    <a:srgbClr val="575756"/>
                  </a:solidFill>
                  <a:latin typeface="Arial Black" panose="020B0A04020102020204" pitchFamily="34" charset="0"/>
                </a:rPr>
              </a:br>
              <a:r>
                <a:rPr lang="en-US" sz="3600" dirty="0">
                  <a:solidFill>
                    <a:srgbClr val="575756"/>
                  </a:solidFill>
                  <a:latin typeface="Arial Black" panose="020B0A04020102020204" pitchFamily="34" charset="0"/>
                </a:rPr>
                <a:t>2021-2022</a:t>
              </a:r>
              <a:endParaRPr lang="en-GB" sz="3600" dirty="0">
                <a:solidFill>
                  <a:srgbClr val="575756"/>
                </a:solidFill>
                <a:latin typeface="Arial Black" panose="020B0A0402010202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22687144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ject 5"/>
          <p:cNvSpPr>
            <a:spLocks noChangeAspect="1"/>
          </p:cNvSpPr>
          <p:nvPr/>
        </p:nvSpPr>
        <p:spPr>
          <a:xfrm>
            <a:off x="0" y="4853355"/>
            <a:ext cx="12196210" cy="2004646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57500" y="455182"/>
            <a:ext cx="968121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dirty="0">
                <a:solidFill>
                  <a:srgbClr val="575756"/>
                </a:solidFill>
                <a:latin typeface="Arial Black" panose="020B0A04020102020204" pitchFamily="34" charset="0"/>
              </a:rPr>
              <a:t>Welcome from the Eco-Schools Team!</a:t>
            </a:r>
            <a:endParaRPr lang="en-GB" sz="3600" dirty="0">
              <a:solidFill>
                <a:srgbClr val="575756"/>
              </a:solidFill>
              <a:latin typeface="Arial Black" panose="020B0A04020102020204" pitchFamily="34" charset="0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2850" y="2529762"/>
            <a:ext cx="11766300" cy="17984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750092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ject 5"/>
          <p:cNvSpPr>
            <a:spLocks noChangeAspect="1"/>
          </p:cNvSpPr>
          <p:nvPr/>
        </p:nvSpPr>
        <p:spPr>
          <a:xfrm>
            <a:off x="0" y="4853355"/>
            <a:ext cx="12196210" cy="2004646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291936" y="269032"/>
            <a:ext cx="726392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>
                <a:solidFill>
                  <a:srgbClr val="575756"/>
                </a:solidFill>
                <a:latin typeface="Arial Black" panose="020B0A04020102020204" pitchFamily="34" charset="0"/>
              </a:rPr>
              <a:t>What is Eco-Schools?</a:t>
            </a:r>
            <a:endParaRPr lang="en-GB" sz="3600" dirty="0">
              <a:solidFill>
                <a:srgbClr val="575756"/>
              </a:solidFill>
              <a:latin typeface="Arial Black" panose="020B0A04020102020204" pitchFamily="34" charset="0"/>
            </a:endParaRPr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39149" y="859791"/>
            <a:ext cx="5419696" cy="4754880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4923444" y="836574"/>
            <a:ext cx="6981953" cy="44319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rgbClr val="575756"/>
                </a:solidFill>
                <a:latin typeface="Arial Black" panose="020B0A04020102020204" pitchFamily="34" charset="0"/>
              </a:rPr>
              <a:t>Eco-Schools is Seven Steps designed to put young people like </a:t>
            </a:r>
            <a:r>
              <a:rPr lang="en-US" sz="2400" dirty="0" smtClean="0">
                <a:solidFill>
                  <a:srgbClr val="575756"/>
                </a:solidFill>
                <a:latin typeface="Arial Black" panose="020B0A04020102020204" pitchFamily="34" charset="0"/>
              </a:rPr>
              <a:t>us </a:t>
            </a:r>
            <a:r>
              <a:rPr lang="en-US" sz="2400" dirty="0">
                <a:solidFill>
                  <a:srgbClr val="575756"/>
                </a:solidFill>
                <a:latin typeface="Arial Black" panose="020B0A04020102020204" pitchFamily="34" charset="0"/>
              </a:rPr>
              <a:t>in control of environmental action in </a:t>
            </a:r>
            <a:r>
              <a:rPr lang="en-US" sz="2400" dirty="0" smtClean="0">
                <a:solidFill>
                  <a:srgbClr val="575756"/>
                </a:solidFill>
                <a:latin typeface="Arial Black" panose="020B0A04020102020204" pitchFamily="34" charset="0"/>
              </a:rPr>
              <a:t>our </a:t>
            </a:r>
            <a:r>
              <a:rPr lang="en-US" sz="2400" dirty="0">
                <a:solidFill>
                  <a:srgbClr val="575756"/>
                </a:solidFill>
                <a:latin typeface="Arial Black" panose="020B0A04020102020204" pitchFamily="34" charset="0"/>
              </a:rPr>
              <a:t>school, local community and beyond! </a:t>
            </a:r>
          </a:p>
          <a:p>
            <a:endParaRPr lang="en-US" sz="2400" dirty="0">
              <a:solidFill>
                <a:srgbClr val="575756"/>
              </a:solidFill>
              <a:latin typeface="Arial Black" panose="020B0A04020102020204" pitchFamily="34" charset="0"/>
            </a:endParaRPr>
          </a:p>
          <a:p>
            <a:r>
              <a:rPr lang="en-US" sz="2400" dirty="0">
                <a:solidFill>
                  <a:srgbClr val="575756"/>
                </a:solidFill>
                <a:latin typeface="Arial Black" panose="020B0A04020102020204" pitchFamily="34" charset="0"/>
              </a:rPr>
              <a:t>When </a:t>
            </a:r>
            <a:r>
              <a:rPr lang="en-US" sz="2400" dirty="0" smtClean="0">
                <a:solidFill>
                  <a:srgbClr val="575756"/>
                </a:solidFill>
                <a:latin typeface="Arial Black" panose="020B0A04020102020204" pitchFamily="34" charset="0"/>
              </a:rPr>
              <a:t>we </a:t>
            </a:r>
            <a:r>
              <a:rPr lang="en-US" sz="2400" dirty="0">
                <a:solidFill>
                  <a:srgbClr val="575756"/>
                </a:solidFill>
                <a:latin typeface="Arial Black" panose="020B0A04020102020204" pitchFamily="34" charset="0"/>
              </a:rPr>
              <a:t>have worked through each of the </a:t>
            </a:r>
            <a:r>
              <a:rPr lang="en-US" sz="2400" dirty="0" smtClean="0">
                <a:solidFill>
                  <a:srgbClr val="575756"/>
                </a:solidFill>
                <a:latin typeface="Arial Black" panose="020B0A04020102020204" pitchFamily="34" charset="0"/>
              </a:rPr>
              <a:t>Eco-Schools </a:t>
            </a:r>
            <a:r>
              <a:rPr lang="en-US" sz="2400" dirty="0">
                <a:solidFill>
                  <a:srgbClr val="575756"/>
                </a:solidFill>
                <a:latin typeface="Arial Black" panose="020B0A04020102020204" pitchFamily="34" charset="0"/>
              </a:rPr>
              <a:t>Seven Steps </a:t>
            </a:r>
            <a:r>
              <a:rPr lang="en-US" sz="2400" dirty="0" smtClean="0">
                <a:solidFill>
                  <a:srgbClr val="575756"/>
                </a:solidFill>
                <a:latin typeface="Arial Black" panose="020B0A04020102020204" pitchFamily="34" charset="0"/>
              </a:rPr>
              <a:t>we </a:t>
            </a:r>
            <a:r>
              <a:rPr lang="en-US" sz="2400" dirty="0">
                <a:solidFill>
                  <a:srgbClr val="575756"/>
                </a:solidFill>
                <a:latin typeface="Arial Black" panose="020B0A04020102020204" pitchFamily="34" charset="0"/>
              </a:rPr>
              <a:t>can apply for an </a:t>
            </a:r>
            <a:r>
              <a:rPr lang="en-US" sz="2400" dirty="0" smtClean="0">
                <a:solidFill>
                  <a:srgbClr val="575756"/>
                </a:solidFill>
                <a:latin typeface="Arial Black" panose="020B0A04020102020204" pitchFamily="34" charset="0"/>
              </a:rPr>
              <a:t>Eco-Schools </a:t>
            </a:r>
            <a:r>
              <a:rPr lang="en-US" sz="2400" dirty="0">
                <a:solidFill>
                  <a:srgbClr val="575756"/>
                </a:solidFill>
                <a:latin typeface="Arial Black" panose="020B0A04020102020204" pitchFamily="34" charset="0"/>
              </a:rPr>
              <a:t>Green Flag Award, this tells the world how awesome </a:t>
            </a:r>
            <a:r>
              <a:rPr lang="en-US" sz="2400" dirty="0" smtClean="0">
                <a:solidFill>
                  <a:srgbClr val="575756"/>
                </a:solidFill>
                <a:latin typeface="Arial Black" panose="020B0A04020102020204" pitchFamily="34" charset="0"/>
              </a:rPr>
              <a:t>our </a:t>
            </a:r>
            <a:r>
              <a:rPr lang="en-US" sz="2400" dirty="0">
                <a:solidFill>
                  <a:srgbClr val="575756"/>
                </a:solidFill>
                <a:latin typeface="Arial Black" panose="020B0A04020102020204" pitchFamily="34" charset="0"/>
              </a:rPr>
              <a:t>school is at protecting the planet! </a:t>
            </a:r>
          </a:p>
          <a:p>
            <a:endParaRPr lang="en-US" dirty="0">
              <a:solidFill>
                <a:srgbClr val="575756"/>
              </a:solidFill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044330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04316" y="1800954"/>
            <a:ext cx="3674024" cy="3223344"/>
          </a:xfrm>
          <a:prstGeom prst="rect">
            <a:avLst/>
          </a:prstGeom>
        </p:spPr>
      </p:pic>
      <p:sp>
        <p:nvSpPr>
          <p:cNvPr id="4" name="Right Arrow 3"/>
          <p:cNvSpPr/>
          <p:nvPr/>
        </p:nvSpPr>
        <p:spPr>
          <a:xfrm flipV="1">
            <a:off x="7241336" y="2617175"/>
            <a:ext cx="831273" cy="443346"/>
          </a:xfrm>
          <a:prstGeom prst="rightArrow">
            <a:avLst/>
          </a:prstGeom>
          <a:solidFill>
            <a:srgbClr val="575756"/>
          </a:solidFill>
          <a:ln>
            <a:solidFill>
              <a:srgbClr val="57575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rgbClr val="575756"/>
              </a:solidFill>
            </a:endParaRPr>
          </a:p>
        </p:txBody>
      </p:sp>
      <p:sp>
        <p:nvSpPr>
          <p:cNvPr id="6" name="Right Arrow 5"/>
          <p:cNvSpPr/>
          <p:nvPr/>
        </p:nvSpPr>
        <p:spPr>
          <a:xfrm flipV="1">
            <a:off x="7241336" y="3450078"/>
            <a:ext cx="831273" cy="443346"/>
          </a:xfrm>
          <a:prstGeom prst="rightArrow">
            <a:avLst/>
          </a:prstGeom>
          <a:solidFill>
            <a:srgbClr val="575756"/>
          </a:solidFill>
          <a:ln>
            <a:solidFill>
              <a:srgbClr val="57575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Right Arrow 6"/>
          <p:cNvSpPr/>
          <p:nvPr/>
        </p:nvSpPr>
        <p:spPr>
          <a:xfrm rot="2700000" flipV="1">
            <a:off x="6895625" y="4499508"/>
            <a:ext cx="414000" cy="443346"/>
          </a:xfrm>
          <a:prstGeom prst="rightArrow">
            <a:avLst/>
          </a:prstGeom>
          <a:solidFill>
            <a:srgbClr val="575756"/>
          </a:solidFill>
          <a:ln>
            <a:solidFill>
              <a:srgbClr val="57575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Right Arrow 7"/>
          <p:cNvSpPr/>
          <p:nvPr/>
        </p:nvSpPr>
        <p:spPr>
          <a:xfrm rot="18900000" flipH="1" flipV="1">
            <a:off x="4587704" y="4499508"/>
            <a:ext cx="414000" cy="443346"/>
          </a:xfrm>
          <a:prstGeom prst="rightArrow">
            <a:avLst/>
          </a:prstGeom>
          <a:solidFill>
            <a:srgbClr val="575756"/>
          </a:solidFill>
          <a:ln>
            <a:solidFill>
              <a:srgbClr val="57575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Right Arrow 8"/>
          <p:cNvSpPr/>
          <p:nvPr/>
        </p:nvSpPr>
        <p:spPr>
          <a:xfrm flipH="1" flipV="1">
            <a:off x="3810047" y="3450078"/>
            <a:ext cx="831273" cy="443346"/>
          </a:xfrm>
          <a:prstGeom prst="rightArrow">
            <a:avLst/>
          </a:prstGeom>
          <a:solidFill>
            <a:srgbClr val="575756"/>
          </a:solidFill>
          <a:ln>
            <a:solidFill>
              <a:srgbClr val="57575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Right Arrow 9"/>
          <p:cNvSpPr/>
          <p:nvPr/>
        </p:nvSpPr>
        <p:spPr>
          <a:xfrm flipH="1" flipV="1">
            <a:off x="3810046" y="2617175"/>
            <a:ext cx="831273" cy="443346"/>
          </a:xfrm>
          <a:prstGeom prst="rightArrow">
            <a:avLst/>
          </a:prstGeom>
          <a:solidFill>
            <a:srgbClr val="575756"/>
          </a:solidFill>
          <a:ln>
            <a:solidFill>
              <a:srgbClr val="57575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Right Arrow 10"/>
          <p:cNvSpPr/>
          <p:nvPr/>
        </p:nvSpPr>
        <p:spPr>
          <a:xfrm rot="16200000" flipV="1">
            <a:off x="5733578" y="1441359"/>
            <a:ext cx="415499" cy="443346"/>
          </a:xfrm>
          <a:prstGeom prst="rightArrow">
            <a:avLst/>
          </a:prstGeom>
          <a:solidFill>
            <a:srgbClr val="575756"/>
          </a:solidFill>
          <a:ln>
            <a:solidFill>
              <a:srgbClr val="57575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rgbClr val="575756"/>
              </a:solidFill>
            </a:endParaRPr>
          </a:p>
        </p:txBody>
      </p:sp>
      <p:sp>
        <p:nvSpPr>
          <p:cNvPr id="12" name="Text Box 5"/>
          <p:cNvSpPr txBox="1">
            <a:spLocks noChangeArrowheads="1"/>
          </p:cNvSpPr>
          <p:nvPr/>
        </p:nvSpPr>
        <p:spPr bwMode="auto">
          <a:xfrm>
            <a:off x="2479966" y="788560"/>
            <a:ext cx="6922722" cy="89747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>
                    <a:alpha val="85001"/>
                  </a:srgbClr>
                </a:solidFill>
              </a14:hiddenFill>
            </a:ex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altLang="en-US" dirty="0">
                <a:solidFill>
                  <a:srgbClr val="575756"/>
                </a:solidFill>
                <a:latin typeface="Arial Black" panose="020B0A04020102020204" pitchFamily="34" charset="0"/>
              </a:rPr>
              <a:t>Step 1: Eco-Committee, a group of young people and adults, who are responsible for all things Eco-Schools!</a:t>
            </a:r>
          </a:p>
        </p:txBody>
      </p:sp>
      <p:sp>
        <p:nvSpPr>
          <p:cNvPr id="13" name="Text Box 5"/>
          <p:cNvSpPr txBox="1">
            <a:spLocks noChangeArrowheads="1"/>
          </p:cNvSpPr>
          <p:nvPr/>
        </p:nvSpPr>
        <p:spPr bwMode="auto">
          <a:xfrm>
            <a:off x="8072609" y="1663032"/>
            <a:ext cx="4119391" cy="159532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>
                    <a:alpha val="85001"/>
                  </a:srgbClr>
                </a:solidFill>
              </a14:hiddenFill>
            </a:ex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altLang="en-US" dirty="0">
                <a:solidFill>
                  <a:srgbClr val="575756"/>
                </a:solidFill>
                <a:latin typeface="Arial Black" panose="020B0A04020102020204" pitchFamily="34" charset="0"/>
              </a:rPr>
              <a:t>Step 2: Environmental Review, to help find out what </a:t>
            </a:r>
            <a:r>
              <a:rPr lang="en-GB" altLang="en-US" dirty="0" smtClean="0">
                <a:solidFill>
                  <a:srgbClr val="575756"/>
                </a:solidFill>
                <a:latin typeface="Arial Black" panose="020B0A04020102020204" pitchFamily="34" charset="0"/>
              </a:rPr>
              <a:t>our 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altLang="en-US" dirty="0" smtClean="0">
                <a:solidFill>
                  <a:srgbClr val="575756"/>
                </a:solidFill>
                <a:latin typeface="Arial Black" panose="020B0A04020102020204" pitchFamily="34" charset="0"/>
              </a:rPr>
              <a:t>school </a:t>
            </a:r>
            <a:r>
              <a:rPr lang="en-GB" altLang="en-US" dirty="0">
                <a:solidFill>
                  <a:srgbClr val="575756"/>
                </a:solidFill>
                <a:latin typeface="Arial Black" panose="020B0A04020102020204" pitchFamily="34" charset="0"/>
              </a:rPr>
              <a:t>is doing well and what could be </a:t>
            </a:r>
            <a:r>
              <a:rPr lang="en-GB" altLang="en-US" dirty="0" smtClean="0">
                <a:solidFill>
                  <a:srgbClr val="575756"/>
                </a:solidFill>
                <a:latin typeface="Arial Black" panose="020B0A04020102020204" pitchFamily="34" charset="0"/>
              </a:rPr>
              <a:t>improved.</a:t>
            </a:r>
            <a:endParaRPr lang="en-GB" altLang="en-US" dirty="0">
              <a:solidFill>
                <a:srgbClr val="575756"/>
              </a:solidFill>
              <a:latin typeface="Arial Black" panose="020B0A04020102020204" pitchFamily="34" charset="0"/>
            </a:endParaRPr>
          </a:p>
        </p:txBody>
      </p:sp>
      <p:sp>
        <p:nvSpPr>
          <p:cNvPr id="14" name="Text Box 5"/>
          <p:cNvSpPr txBox="1">
            <a:spLocks noChangeArrowheads="1"/>
          </p:cNvSpPr>
          <p:nvPr/>
        </p:nvSpPr>
        <p:spPr bwMode="auto">
          <a:xfrm>
            <a:off x="8072609" y="3245667"/>
            <a:ext cx="4119391" cy="16022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>
                    <a:alpha val="85001"/>
                  </a:srgbClr>
                </a:solidFill>
              </a14:hiddenFill>
            </a:ex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altLang="en-US" dirty="0">
                <a:solidFill>
                  <a:srgbClr val="575756"/>
                </a:solidFill>
                <a:latin typeface="Arial Black" panose="020B0A04020102020204" pitchFamily="34" charset="0"/>
              </a:rPr>
              <a:t>Step 3: Action Plan, when the </a:t>
            </a:r>
            <a:br>
              <a:rPr lang="en-GB" altLang="en-US" dirty="0">
                <a:solidFill>
                  <a:srgbClr val="575756"/>
                </a:solidFill>
                <a:latin typeface="Arial Black" panose="020B0A04020102020204" pitchFamily="34" charset="0"/>
              </a:rPr>
            </a:br>
            <a:r>
              <a:rPr lang="en-GB" altLang="en-US" dirty="0">
                <a:solidFill>
                  <a:srgbClr val="575756"/>
                </a:solidFill>
                <a:latin typeface="Arial Black" panose="020B0A04020102020204" pitchFamily="34" charset="0"/>
              </a:rPr>
              <a:t>Eco-Committee decide what topics </a:t>
            </a:r>
            <a:r>
              <a:rPr lang="en-GB" altLang="en-US" dirty="0" smtClean="0">
                <a:solidFill>
                  <a:srgbClr val="575756"/>
                </a:solidFill>
                <a:latin typeface="Arial Black" panose="020B0A04020102020204" pitchFamily="34" charset="0"/>
              </a:rPr>
              <a:t>our </a:t>
            </a:r>
            <a:r>
              <a:rPr lang="en-GB" altLang="en-US" dirty="0">
                <a:solidFill>
                  <a:srgbClr val="575756"/>
                </a:solidFill>
                <a:latin typeface="Arial Black" panose="020B0A04020102020204" pitchFamily="34" charset="0"/>
              </a:rPr>
              <a:t>school will work on and environmental projects you will complete.</a:t>
            </a:r>
          </a:p>
        </p:txBody>
      </p:sp>
      <p:sp>
        <p:nvSpPr>
          <p:cNvPr id="15" name="Text Box 5"/>
          <p:cNvSpPr txBox="1">
            <a:spLocks noChangeArrowheads="1"/>
          </p:cNvSpPr>
          <p:nvPr/>
        </p:nvSpPr>
        <p:spPr bwMode="auto">
          <a:xfrm>
            <a:off x="7241336" y="4835267"/>
            <a:ext cx="4950664" cy="119370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>
                    <a:alpha val="85001"/>
                  </a:srgbClr>
                </a:solidFill>
              </a14:hiddenFill>
            </a:ex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altLang="en-US" dirty="0">
                <a:solidFill>
                  <a:srgbClr val="575756"/>
                </a:solidFill>
                <a:latin typeface="Arial Black" panose="020B0A04020102020204" pitchFamily="34" charset="0"/>
              </a:rPr>
              <a:t>Step 4: Curriculum Links, </a:t>
            </a:r>
            <a:r>
              <a:rPr lang="en-GB" altLang="en-US" dirty="0" smtClean="0">
                <a:solidFill>
                  <a:srgbClr val="575756"/>
                </a:solidFill>
                <a:latin typeface="Arial Black" panose="020B0A04020102020204" pitchFamily="34" charset="0"/>
              </a:rPr>
              <a:t>our 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altLang="en-US" dirty="0" smtClean="0">
                <a:solidFill>
                  <a:srgbClr val="575756"/>
                </a:solidFill>
                <a:latin typeface="Arial Black" panose="020B0A04020102020204" pitchFamily="34" charset="0"/>
              </a:rPr>
              <a:t>teachers </a:t>
            </a:r>
            <a:r>
              <a:rPr lang="en-GB" altLang="en-US" dirty="0">
                <a:solidFill>
                  <a:srgbClr val="575756"/>
                </a:solidFill>
                <a:latin typeface="Arial Black" panose="020B0A04020102020204" pitchFamily="34" charset="0"/>
              </a:rPr>
              <a:t>will make sure </a:t>
            </a:r>
            <a:r>
              <a:rPr lang="en-GB" altLang="en-US" dirty="0" smtClean="0">
                <a:solidFill>
                  <a:srgbClr val="575756"/>
                </a:solidFill>
                <a:latin typeface="Arial Black" panose="020B0A04020102020204" pitchFamily="34" charset="0"/>
              </a:rPr>
              <a:t>we </a:t>
            </a:r>
            <a:r>
              <a:rPr lang="en-GB" altLang="en-US" dirty="0">
                <a:solidFill>
                  <a:srgbClr val="575756"/>
                </a:solidFill>
                <a:latin typeface="Arial Black" panose="020B0A04020102020204" pitchFamily="34" charset="0"/>
              </a:rPr>
              <a:t>learn about important eco-issues during lessons.</a:t>
            </a:r>
          </a:p>
        </p:txBody>
      </p:sp>
      <p:sp>
        <p:nvSpPr>
          <p:cNvPr id="16" name="Text Box 5"/>
          <p:cNvSpPr txBox="1">
            <a:spLocks noChangeArrowheads="1"/>
          </p:cNvSpPr>
          <p:nvPr/>
        </p:nvSpPr>
        <p:spPr bwMode="auto">
          <a:xfrm>
            <a:off x="0" y="4829480"/>
            <a:ext cx="4641319" cy="119948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>
                    <a:alpha val="85001"/>
                  </a:srgbClr>
                </a:solidFill>
              </a14:hiddenFill>
            </a:ex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altLang="en-US" dirty="0">
                <a:solidFill>
                  <a:srgbClr val="575756"/>
                </a:solidFill>
                <a:latin typeface="Arial Black" panose="020B0A04020102020204" pitchFamily="34" charset="0"/>
              </a:rPr>
              <a:t>Step 5: Informing and Involving, </a:t>
            </a:r>
            <a:endParaRPr lang="en-GB" altLang="en-US" dirty="0" smtClean="0">
              <a:solidFill>
                <a:srgbClr val="575756"/>
              </a:solidFill>
              <a:latin typeface="Arial Black" panose="020B0A04020102020204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altLang="en-US" dirty="0" smtClean="0">
                <a:solidFill>
                  <a:srgbClr val="575756"/>
                </a:solidFill>
                <a:latin typeface="Arial Black" panose="020B0A04020102020204" pitchFamily="34" charset="0"/>
              </a:rPr>
              <a:t>the </a:t>
            </a:r>
            <a:r>
              <a:rPr lang="en-GB" altLang="en-US" dirty="0">
                <a:solidFill>
                  <a:srgbClr val="575756"/>
                </a:solidFill>
                <a:latin typeface="Arial Black" panose="020B0A04020102020204" pitchFamily="34" charset="0"/>
              </a:rPr>
              <a:t>Eco-Committee will make sure </a:t>
            </a:r>
            <a:r>
              <a:rPr lang="en-GB" altLang="en-US" dirty="0" smtClean="0">
                <a:solidFill>
                  <a:srgbClr val="575756"/>
                </a:solidFill>
                <a:latin typeface="Arial Black" panose="020B0A04020102020204" pitchFamily="34" charset="0"/>
              </a:rPr>
              <a:t>our </a:t>
            </a:r>
            <a:r>
              <a:rPr lang="en-GB" altLang="en-US" dirty="0">
                <a:solidFill>
                  <a:srgbClr val="575756"/>
                </a:solidFill>
                <a:latin typeface="Arial Black" panose="020B0A04020102020204" pitchFamily="34" charset="0"/>
              </a:rPr>
              <a:t>whole school is involved in protecting our planet.</a:t>
            </a:r>
          </a:p>
        </p:txBody>
      </p:sp>
      <p:sp>
        <p:nvSpPr>
          <p:cNvPr id="17" name="Text Box 5"/>
          <p:cNvSpPr txBox="1">
            <a:spLocks noChangeArrowheads="1"/>
          </p:cNvSpPr>
          <p:nvPr/>
        </p:nvSpPr>
        <p:spPr bwMode="auto">
          <a:xfrm>
            <a:off x="0" y="3245667"/>
            <a:ext cx="3810046" cy="13539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>
                    <a:alpha val="85001"/>
                  </a:srgbClr>
                </a:solidFill>
              </a14:hiddenFill>
            </a:ex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altLang="en-US" dirty="0">
                <a:solidFill>
                  <a:srgbClr val="575756"/>
                </a:solidFill>
                <a:latin typeface="Arial Black" panose="020B0A04020102020204" pitchFamily="34" charset="0"/>
              </a:rPr>
              <a:t>Step 6: Monitoring and Evaluation, checking whether the Action Plan is going well and making changes if it isn’t!</a:t>
            </a:r>
          </a:p>
        </p:txBody>
      </p:sp>
      <p:sp>
        <p:nvSpPr>
          <p:cNvPr id="18" name="Text Box 5"/>
          <p:cNvSpPr txBox="1">
            <a:spLocks noChangeArrowheads="1"/>
          </p:cNvSpPr>
          <p:nvPr/>
        </p:nvSpPr>
        <p:spPr bwMode="auto">
          <a:xfrm>
            <a:off x="-15075" y="2042997"/>
            <a:ext cx="3810046" cy="83539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>
                    <a:alpha val="85001"/>
                  </a:srgbClr>
                </a:solidFill>
              </a14:hiddenFill>
            </a:ex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altLang="en-US" dirty="0">
                <a:solidFill>
                  <a:srgbClr val="575756"/>
                </a:solidFill>
                <a:latin typeface="Arial Black" panose="020B0A04020102020204" pitchFamily="34" charset="0"/>
              </a:rPr>
              <a:t>Step 7: Eco-Code, a whole school promise to keep protecting our planet.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132156" y="330513"/>
            <a:ext cx="11927687" cy="40011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rgbClr val="6BA439"/>
                </a:solidFill>
                <a:latin typeface="Arial Black" panose="020B0A04020102020204" pitchFamily="34" charset="0"/>
              </a:rPr>
              <a:t>The Seven Steps - they usually take a whole school year to work through! </a:t>
            </a:r>
            <a:endParaRPr lang="en-GB" sz="2000" dirty="0">
              <a:solidFill>
                <a:srgbClr val="6BA439"/>
              </a:solidFill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591831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ject 5"/>
          <p:cNvSpPr>
            <a:spLocks noChangeAspect="1"/>
          </p:cNvSpPr>
          <p:nvPr/>
        </p:nvSpPr>
        <p:spPr>
          <a:xfrm>
            <a:off x="0" y="4853355"/>
            <a:ext cx="12196210" cy="2004646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291936" y="145965"/>
            <a:ext cx="726392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>
                <a:solidFill>
                  <a:srgbClr val="575756"/>
                </a:solidFill>
                <a:latin typeface="Arial Black" panose="020B0A04020102020204" pitchFamily="34" charset="0"/>
              </a:rPr>
              <a:t>The Ten Topics</a:t>
            </a:r>
            <a:endParaRPr lang="en-GB" sz="3600" dirty="0">
              <a:solidFill>
                <a:srgbClr val="575756"/>
              </a:solidFill>
              <a:latin typeface="Arial Black" panose="020B0A04020102020204" pitchFamily="34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291936" y="993629"/>
            <a:ext cx="1161346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solidFill>
                  <a:srgbClr val="575756"/>
                </a:solidFill>
                <a:latin typeface="Arial Black" panose="020B0A04020102020204" pitchFamily="34" charset="0"/>
              </a:rPr>
              <a:t>Whilst working through the Eco-Schools Seven Steps, we are allowed to choose three topics to work on. We may decide to work on topics we </a:t>
            </a:r>
            <a:r>
              <a:rPr lang="en-US">
                <a:solidFill>
                  <a:srgbClr val="575756"/>
                </a:solidFill>
                <a:latin typeface="Arial Black" panose="020B0A04020102020204" pitchFamily="34" charset="0"/>
              </a:rPr>
              <a:t>scored lowest </a:t>
            </a:r>
            <a:r>
              <a:rPr lang="en-US" dirty="0">
                <a:solidFill>
                  <a:srgbClr val="575756"/>
                </a:solidFill>
                <a:latin typeface="Arial Black" panose="020B0A04020102020204" pitchFamily="34" charset="0"/>
              </a:rPr>
              <a:t>on in Step 2: Environmental Review, or we might work on topics we are really passionate about – it will be up to the Eco-Committee to decide!</a:t>
            </a:r>
            <a:endParaRPr lang="en-GB" dirty="0">
              <a:solidFill>
                <a:srgbClr val="575756"/>
              </a:solidFill>
              <a:latin typeface="Arial Black" panose="020B0A04020102020204" pitchFamily="34" charset="0"/>
            </a:endParaRPr>
          </a:p>
        </p:txBody>
      </p:sp>
      <p:pic>
        <p:nvPicPr>
          <p:cNvPr id="13" name="Picture 2" descr="https://www.eco-schools.org.uk/wp-content/uploads/2016/07/ES_Biodiversity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005" y="1996857"/>
            <a:ext cx="1855670" cy="180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4" descr="https://www.eco-schools.org.uk/wp-content/uploads/2016/07/ES_Energy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469061"/>
            <a:ext cx="1855670" cy="180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6" descr="https://www.eco-schools.org.uk/wp-content/uploads/2016/07/EcoSchools_topics_GlobalPerspective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63053" y="2086857"/>
            <a:ext cx="1670103" cy="162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8" descr="https://www.eco-schools.org.uk/wp-content/uploads/2016/07/ES_Healthy-living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81055" y="3469061"/>
            <a:ext cx="1855670" cy="180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" name="Text Box 5"/>
          <p:cNvSpPr txBox="1">
            <a:spLocks noChangeArrowheads="1"/>
          </p:cNvSpPr>
          <p:nvPr/>
        </p:nvSpPr>
        <p:spPr bwMode="auto">
          <a:xfrm>
            <a:off x="1451674" y="2322563"/>
            <a:ext cx="4290157" cy="11396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>
                    <a:alpha val="85001"/>
                  </a:srgbClr>
                </a:solidFill>
              </a14:hiddenFill>
            </a:ex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altLang="en-US" u="sng" dirty="0">
                <a:solidFill>
                  <a:srgbClr val="6BA439"/>
                </a:solidFill>
                <a:latin typeface="Arial Black" panose="020B0A04020102020204" pitchFamily="34" charset="0"/>
              </a:rPr>
              <a:t>Biodiversity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altLang="en-US" dirty="0">
                <a:solidFill>
                  <a:srgbClr val="575756"/>
                </a:solidFill>
                <a:latin typeface="Arial Black" panose="020B0A04020102020204" pitchFamily="34" charset="0"/>
              </a:rPr>
              <a:t>Caring for all plants, animals and insects.</a:t>
            </a:r>
            <a:endParaRPr lang="en-US" altLang="en-US" dirty="0">
              <a:solidFill>
                <a:srgbClr val="575756"/>
              </a:solidFill>
              <a:latin typeface="Arial Black" panose="020B0A04020102020204" pitchFamily="34" charset="0"/>
            </a:endParaRP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n-US" altLang="en-US" dirty="0">
              <a:solidFill>
                <a:srgbClr val="6BA439"/>
              </a:solidFill>
              <a:latin typeface="GothamBlack" pitchFamily="50" charset="0"/>
            </a:endParaRPr>
          </a:p>
        </p:txBody>
      </p:sp>
      <p:sp>
        <p:nvSpPr>
          <p:cNvPr id="18" name="Text Box 5"/>
          <p:cNvSpPr txBox="1">
            <a:spLocks noChangeArrowheads="1"/>
          </p:cNvSpPr>
          <p:nvPr/>
        </p:nvSpPr>
        <p:spPr bwMode="auto">
          <a:xfrm>
            <a:off x="1423284" y="3803693"/>
            <a:ext cx="4290157" cy="11396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>
                    <a:alpha val="85001"/>
                  </a:srgbClr>
                </a:solidFill>
              </a14:hiddenFill>
            </a:ex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altLang="en-US" u="sng" dirty="0">
                <a:solidFill>
                  <a:srgbClr val="6BA439"/>
                </a:solidFill>
                <a:latin typeface="Arial Black" panose="020B0A04020102020204" pitchFamily="34" charset="0"/>
              </a:rPr>
              <a:t>Energy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altLang="en-US" dirty="0">
                <a:solidFill>
                  <a:srgbClr val="575756"/>
                </a:solidFill>
                <a:latin typeface="Arial Black" panose="020B0A04020102020204" pitchFamily="34" charset="0"/>
              </a:rPr>
              <a:t>Reducing energy use and investigating greener energy sources.</a:t>
            </a:r>
            <a:endParaRPr lang="en-US" altLang="en-US" dirty="0">
              <a:solidFill>
                <a:srgbClr val="6BA439"/>
              </a:solidFill>
              <a:latin typeface="GothamBlack" pitchFamily="50" charset="0"/>
            </a:endParaRPr>
          </a:p>
        </p:txBody>
      </p:sp>
      <p:sp>
        <p:nvSpPr>
          <p:cNvPr id="19" name="Text Box 5"/>
          <p:cNvSpPr txBox="1">
            <a:spLocks noChangeArrowheads="1"/>
          </p:cNvSpPr>
          <p:nvPr/>
        </p:nvSpPr>
        <p:spPr bwMode="auto">
          <a:xfrm>
            <a:off x="6911719" y="2322563"/>
            <a:ext cx="4290157" cy="11396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>
                    <a:alpha val="85001"/>
                  </a:srgbClr>
                </a:solidFill>
              </a14:hiddenFill>
            </a:ex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altLang="en-US" u="sng" dirty="0">
                <a:solidFill>
                  <a:srgbClr val="6BA439"/>
                </a:solidFill>
                <a:latin typeface="Arial Black" panose="020B0A04020102020204" pitchFamily="34" charset="0"/>
              </a:rPr>
              <a:t>Global Citizenship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altLang="en-US" dirty="0">
                <a:solidFill>
                  <a:srgbClr val="575756"/>
                </a:solidFill>
                <a:latin typeface="Arial Black" panose="020B0A04020102020204" pitchFamily="34" charset="0"/>
              </a:rPr>
              <a:t>Working with others on local and global issues.</a:t>
            </a:r>
            <a:endParaRPr lang="en-US" altLang="en-US" dirty="0">
              <a:solidFill>
                <a:srgbClr val="6BA439"/>
              </a:solidFill>
              <a:latin typeface="GothamBlack" pitchFamily="50" charset="0"/>
            </a:endParaRPr>
          </a:p>
        </p:txBody>
      </p:sp>
      <p:sp>
        <p:nvSpPr>
          <p:cNvPr id="20" name="Text Box 5"/>
          <p:cNvSpPr txBox="1">
            <a:spLocks noChangeArrowheads="1"/>
          </p:cNvSpPr>
          <p:nvPr/>
        </p:nvSpPr>
        <p:spPr bwMode="auto">
          <a:xfrm>
            <a:off x="6911719" y="3832591"/>
            <a:ext cx="4290157" cy="11396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>
                    <a:alpha val="85001"/>
                  </a:srgbClr>
                </a:solidFill>
              </a14:hiddenFill>
            </a:ex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altLang="en-US" u="sng" dirty="0">
                <a:solidFill>
                  <a:srgbClr val="6BA439"/>
                </a:solidFill>
                <a:latin typeface="Arial Black" panose="020B0A04020102020204" pitchFamily="34" charset="0"/>
              </a:rPr>
              <a:t>Healthy Living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altLang="en-US" dirty="0">
                <a:solidFill>
                  <a:srgbClr val="575756"/>
                </a:solidFill>
                <a:latin typeface="Arial Black" panose="020B0A04020102020204" pitchFamily="34" charset="0"/>
              </a:rPr>
              <a:t>Improving mental and physical wellbeing.</a:t>
            </a:r>
            <a:endParaRPr lang="en-US" altLang="en-US" dirty="0">
              <a:solidFill>
                <a:srgbClr val="6BA439"/>
              </a:solidFill>
              <a:latin typeface="GothamBlack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618687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3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2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3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4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5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6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3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8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9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0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1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2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" presetID="3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4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5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6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7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8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ject 5"/>
          <p:cNvSpPr>
            <a:spLocks noChangeAspect="1"/>
          </p:cNvSpPr>
          <p:nvPr/>
        </p:nvSpPr>
        <p:spPr>
          <a:xfrm>
            <a:off x="0" y="4853355"/>
            <a:ext cx="12196210" cy="2004646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291936" y="145965"/>
            <a:ext cx="726392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>
                <a:solidFill>
                  <a:srgbClr val="575756"/>
                </a:solidFill>
                <a:latin typeface="Arial Black" panose="020B0A04020102020204" pitchFamily="34" charset="0"/>
              </a:rPr>
              <a:t>The Ten Topics </a:t>
            </a:r>
            <a:r>
              <a:rPr lang="en-US" sz="2000" dirty="0">
                <a:solidFill>
                  <a:srgbClr val="575756"/>
                </a:solidFill>
                <a:latin typeface="Arial Black" panose="020B0A04020102020204" pitchFamily="34" charset="0"/>
              </a:rPr>
              <a:t>(continued)</a:t>
            </a:r>
            <a:endParaRPr lang="en-GB" sz="3600" dirty="0">
              <a:solidFill>
                <a:srgbClr val="575756"/>
              </a:solidFill>
              <a:latin typeface="Arial Black" panose="020B0A04020102020204" pitchFamily="34" charset="0"/>
            </a:endParaRPr>
          </a:p>
        </p:txBody>
      </p:sp>
      <p:sp>
        <p:nvSpPr>
          <p:cNvPr id="17" name="Text Box 5"/>
          <p:cNvSpPr txBox="1">
            <a:spLocks noChangeArrowheads="1"/>
          </p:cNvSpPr>
          <p:nvPr/>
        </p:nvSpPr>
        <p:spPr bwMode="auto">
          <a:xfrm>
            <a:off x="1855670" y="1122465"/>
            <a:ext cx="4290157" cy="11396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>
                    <a:alpha val="85001"/>
                  </a:srgbClr>
                </a:solidFill>
              </a14:hiddenFill>
            </a:ex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altLang="en-US" u="sng" dirty="0">
                <a:solidFill>
                  <a:srgbClr val="6BA439"/>
                </a:solidFill>
                <a:latin typeface="Arial Black" panose="020B0A04020102020204" pitchFamily="34" charset="0"/>
              </a:rPr>
              <a:t>Litter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altLang="en-US" dirty="0">
                <a:solidFill>
                  <a:srgbClr val="575756"/>
                </a:solidFill>
                <a:latin typeface="Arial Black" panose="020B0A04020102020204" pitchFamily="34" charset="0"/>
              </a:rPr>
              <a:t>Reducing the amount of litter in your local area.</a:t>
            </a:r>
            <a:endParaRPr lang="en-US" altLang="en-US" dirty="0">
              <a:solidFill>
                <a:srgbClr val="6BA439"/>
              </a:solidFill>
              <a:latin typeface="GothamBlack" pitchFamily="50" charset="0"/>
            </a:endParaRPr>
          </a:p>
        </p:txBody>
      </p:sp>
      <p:pic>
        <p:nvPicPr>
          <p:cNvPr id="21" name="Picture 10" descr="https://www.eco-schools.org.uk/wp-content/uploads/2016/07/ES_Litter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792296"/>
            <a:ext cx="1855670" cy="180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" name="Picture 12" descr="https://www.eco-schools.org.uk/wp-content/uploads/2016/07/EcoSchools_topics_Marine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00194" y="792296"/>
            <a:ext cx="1855670" cy="180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3" name="Text Box 5"/>
          <p:cNvSpPr txBox="1">
            <a:spLocks noChangeArrowheads="1"/>
          </p:cNvSpPr>
          <p:nvPr/>
        </p:nvSpPr>
        <p:spPr bwMode="auto">
          <a:xfrm>
            <a:off x="7555864" y="1122465"/>
            <a:ext cx="4290157" cy="11396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>
                    <a:alpha val="85001"/>
                  </a:srgbClr>
                </a:solidFill>
              </a14:hiddenFill>
            </a:ex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altLang="en-US" u="sng" dirty="0">
                <a:solidFill>
                  <a:srgbClr val="6BA439"/>
                </a:solidFill>
                <a:latin typeface="Arial Black" panose="020B0A04020102020204" pitchFamily="34" charset="0"/>
              </a:rPr>
              <a:t>Marine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altLang="en-US" dirty="0">
                <a:solidFill>
                  <a:srgbClr val="575756"/>
                </a:solidFill>
                <a:latin typeface="Arial Black" panose="020B0A04020102020204" pitchFamily="34" charset="0"/>
              </a:rPr>
              <a:t>Protecting all rivers, canals, lakes and oceans.</a:t>
            </a:r>
            <a:endParaRPr lang="en-US" altLang="en-US" dirty="0">
              <a:solidFill>
                <a:srgbClr val="6BA439"/>
              </a:solidFill>
              <a:latin typeface="GothamBlack" pitchFamily="50" charset="0"/>
            </a:endParaRPr>
          </a:p>
        </p:txBody>
      </p:sp>
      <p:pic>
        <p:nvPicPr>
          <p:cNvPr id="24" name="Picture 14" descr="https://www.eco-schools.org.uk/wp-content/uploads/2016/07/ES_SchoolGrounds.pn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262127"/>
            <a:ext cx="1855670" cy="180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5" name="Text Box 5"/>
          <p:cNvSpPr txBox="1">
            <a:spLocks noChangeArrowheads="1"/>
          </p:cNvSpPr>
          <p:nvPr/>
        </p:nvSpPr>
        <p:spPr bwMode="auto">
          <a:xfrm>
            <a:off x="1855670" y="2592296"/>
            <a:ext cx="4290157" cy="11396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>
                    <a:alpha val="85001"/>
                  </a:srgbClr>
                </a:solidFill>
              </a14:hiddenFill>
            </a:ex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altLang="en-US" u="sng" dirty="0">
                <a:solidFill>
                  <a:srgbClr val="6BA439"/>
                </a:solidFill>
                <a:latin typeface="Arial Black" panose="020B0A04020102020204" pitchFamily="34" charset="0"/>
              </a:rPr>
              <a:t>School Grounds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altLang="en-US" dirty="0">
                <a:solidFill>
                  <a:srgbClr val="575756"/>
                </a:solidFill>
                <a:latin typeface="Arial Black" panose="020B0A04020102020204" pitchFamily="34" charset="0"/>
              </a:rPr>
              <a:t>Enhancing where you work and play.</a:t>
            </a:r>
            <a:endParaRPr lang="en-US" altLang="en-US" dirty="0">
              <a:solidFill>
                <a:srgbClr val="6BA439"/>
              </a:solidFill>
              <a:latin typeface="GothamBlack" pitchFamily="50" charset="0"/>
            </a:endParaRPr>
          </a:p>
        </p:txBody>
      </p:sp>
      <p:pic>
        <p:nvPicPr>
          <p:cNvPr id="26" name="Picture 16" descr="https://www.eco-schools.org.uk/wp-content/uploads/2016/07/ES_Transport.pn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00194" y="2262127"/>
            <a:ext cx="1855670" cy="180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7" name="Text Box 5"/>
          <p:cNvSpPr txBox="1">
            <a:spLocks noChangeArrowheads="1"/>
          </p:cNvSpPr>
          <p:nvPr/>
        </p:nvSpPr>
        <p:spPr bwMode="auto">
          <a:xfrm>
            <a:off x="7555863" y="2592296"/>
            <a:ext cx="4290157" cy="11396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>
                    <a:alpha val="85001"/>
                  </a:srgbClr>
                </a:solidFill>
              </a14:hiddenFill>
            </a:ex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altLang="en-US" u="sng" dirty="0">
                <a:solidFill>
                  <a:srgbClr val="6BA439"/>
                </a:solidFill>
                <a:latin typeface="Arial Black" panose="020B0A04020102020204" pitchFamily="34" charset="0"/>
              </a:rPr>
              <a:t>Transport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altLang="en-US" dirty="0">
                <a:solidFill>
                  <a:srgbClr val="575756"/>
                </a:solidFill>
                <a:latin typeface="Arial Black" panose="020B0A04020102020204" pitchFamily="34" charset="0"/>
              </a:rPr>
              <a:t>Finding more environmentally-friendly ways to travel.</a:t>
            </a:r>
            <a:endParaRPr lang="en-US" altLang="en-US" dirty="0">
              <a:solidFill>
                <a:srgbClr val="6BA439"/>
              </a:solidFill>
              <a:latin typeface="GothamBlack" pitchFamily="50" charset="0"/>
            </a:endParaRPr>
          </a:p>
        </p:txBody>
      </p:sp>
      <p:pic>
        <p:nvPicPr>
          <p:cNvPr id="28" name="Picture 18" descr="https://www.eco-schools.org.uk/wp-content/uploads/2016/07/ES_Waste.pn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3722825"/>
            <a:ext cx="1855670" cy="180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9" name="Text Box 5"/>
          <p:cNvSpPr txBox="1">
            <a:spLocks noChangeArrowheads="1"/>
          </p:cNvSpPr>
          <p:nvPr/>
        </p:nvSpPr>
        <p:spPr bwMode="auto">
          <a:xfrm>
            <a:off x="1855669" y="4062127"/>
            <a:ext cx="4290157" cy="11396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>
                    <a:alpha val="85001"/>
                  </a:srgbClr>
                </a:solidFill>
              </a14:hiddenFill>
            </a:ex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altLang="en-US" u="sng" dirty="0">
                <a:solidFill>
                  <a:srgbClr val="6BA439"/>
                </a:solidFill>
                <a:latin typeface="Arial Black" panose="020B0A04020102020204" pitchFamily="34" charset="0"/>
              </a:rPr>
              <a:t>Waste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altLang="en-US" dirty="0">
                <a:solidFill>
                  <a:srgbClr val="575756"/>
                </a:solidFill>
                <a:latin typeface="Arial Black" panose="020B0A04020102020204" pitchFamily="34" charset="0"/>
              </a:rPr>
              <a:t>Refuse, Reduce, Reuse, Repair, Recycle.</a:t>
            </a:r>
            <a:endParaRPr lang="en-US" altLang="en-US" dirty="0">
              <a:solidFill>
                <a:srgbClr val="6BA439"/>
              </a:solidFill>
              <a:latin typeface="GothamBlack" pitchFamily="50" charset="0"/>
            </a:endParaRPr>
          </a:p>
        </p:txBody>
      </p:sp>
      <p:pic>
        <p:nvPicPr>
          <p:cNvPr id="30" name="Picture 20" descr="https://www.eco-schools.org.uk/wp-content/uploads/2016/07/ES_Water.png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00194" y="3722825"/>
            <a:ext cx="1855670" cy="180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1" name="Text Box 5"/>
          <p:cNvSpPr txBox="1">
            <a:spLocks noChangeArrowheads="1"/>
          </p:cNvSpPr>
          <p:nvPr/>
        </p:nvSpPr>
        <p:spPr bwMode="auto">
          <a:xfrm>
            <a:off x="7555863" y="4062127"/>
            <a:ext cx="4290157" cy="11396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>
                    <a:alpha val="85001"/>
                  </a:srgbClr>
                </a:solidFill>
              </a14:hiddenFill>
            </a:ex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altLang="en-US" u="sng" dirty="0">
                <a:solidFill>
                  <a:srgbClr val="6BA439"/>
                </a:solidFill>
                <a:latin typeface="Arial Black" panose="020B0A04020102020204" pitchFamily="34" charset="0"/>
              </a:rPr>
              <a:t>Water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altLang="en-US" dirty="0">
                <a:solidFill>
                  <a:srgbClr val="575756"/>
                </a:solidFill>
                <a:latin typeface="Arial Black" panose="020B0A04020102020204" pitchFamily="34" charset="0"/>
              </a:rPr>
              <a:t>Protecting an important natural resource.</a:t>
            </a:r>
            <a:endParaRPr lang="en-US" altLang="en-US" dirty="0">
              <a:solidFill>
                <a:srgbClr val="6BA439"/>
              </a:solidFill>
              <a:latin typeface="GothamBlack" pitchFamily="50" charset="0"/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95579" y="5936336"/>
            <a:ext cx="8222902" cy="707886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sz="2000" dirty="0">
                <a:solidFill>
                  <a:srgbClr val="6BA439"/>
                </a:solidFill>
                <a:latin typeface="Arial Black" panose="020B0A04020102020204" pitchFamily="34" charset="0"/>
              </a:rPr>
              <a:t>Quick Question: Did anyone notice climate change or the climate crisis isn’t a topic? Why do you think this is?</a:t>
            </a:r>
            <a:endParaRPr lang="en-GB" sz="2000" dirty="0">
              <a:solidFill>
                <a:srgbClr val="6BA439"/>
              </a:solidFill>
              <a:latin typeface="Arial Black" panose="020B0A04020102020204" pitchFamily="34" charset="0"/>
            </a:endParaRPr>
          </a:p>
        </p:txBody>
      </p:sp>
      <p:pic>
        <p:nvPicPr>
          <p:cNvPr id="2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5328801" y="5005700"/>
            <a:ext cx="609600" cy="609600"/>
          </a:xfrm>
          <a:prstGeom prst="rect">
            <a:avLst/>
          </a:prstGeom>
        </p:spPr>
      </p:pic>
      <p:sp>
        <p:nvSpPr>
          <p:cNvPr id="33" name="Down Arrow 32"/>
          <p:cNvSpPr/>
          <p:nvPr/>
        </p:nvSpPr>
        <p:spPr>
          <a:xfrm rot="16200000">
            <a:off x="4399916" y="4762665"/>
            <a:ext cx="468086" cy="1045028"/>
          </a:xfrm>
          <a:prstGeom prst="downArrow">
            <a:avLst/>
          </a:prstGeom>
          <a:solidFill>
            <a:srgbClr val="9FCFCA"/>
          </a:solidFill>
          <a:ln>
            <a:solidFill>
              <a:srgbClr val="9FCFC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TextBox 33"/>
          <p:cNvSpPr txBox="1"/>
          <p:nvPr/>
        </p:nvSpPr>
        <p:spPr>
          <a:xfrm>
            <a:off x="2027996" y="5100513"/>
            <a:ext cx="208344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rgbClr val="575756"/>
                </a:solidFill>
                <a:latin typeface="Arial Black" panose="020B0A04020102020204" pitchFamily="34" charset="0"/>
              </a:rPr>
              <a:t>Click for Audio</a:t>
            </a:r>
            <a:endParaRPr lang="en-GB" dirty="0">
              <a:solidFill>
                <a:srgbClr val="575756"/>
              </a:solidFill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214424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3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2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3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4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5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6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3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8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9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0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1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2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" presetID="3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4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5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6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7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8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" presetID="3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0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1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2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3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4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" presetID="3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26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2" dur="500" tmFilter="0, 0; .2, .5; .8, .5; 1, 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3" dur="250" autoRev="1" fill="hold"/>
                                        <p:tgtEl>
                                          <p:spTgt spid="3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44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5" fill="hold">
                      <p:stCondLst>
                        <p:cond delay="0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8" dur="101995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audio>
              <p:cMediaNode vol="80000">
                <p:cTn id="4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33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ject 5"/>
          <p:cNvSpPr>
            <a:spLocks noChangeAspect="1"/>
          </p:cNvSpPr>
          <p:nvPr/>
        </p:nvSpPr>
        <p:spPr>
          <a:xfrm>
            <a:off x="0" y="4853355"/>
            <a:ext cx="12196210" cy="2004646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grpSp>
        <p:nvGrpSpPr>
          <p:cNvPr id="15" name="Group 14"/>
          <p:cNvGrpSpPr/>
          <p:nvPr/>
        </p:nvGrpSpPr>
        <p:grpSpPr>
          <a:xfrm>
            <a:off x="215270" y="1150127"/>
            <a:ext cx="11761460" cy="1800000"/>
            <a:chOff x="143937" y="1150127"/>
            <a:chExt cx="11761460" cy="1800000"/>
          </a:xfrm>
        </p:grpSpPr>
        <p:pic>
          <p:nvPicPr>
            <p:cNvPr id="2" name="Picture 1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644960" y="1150127"/>
              <a:ext cx="994142" cy="1800000"/>
            </a:xfrm>
            <a:prstGeom prst="rect">
              <a:avLst/>
            </a:prstGeom>
          </p:spPr>
        </p:pic>
        <p:pic>
          <p:nvPicPr>
            <p:cNvPr id="3" name="Picture 2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278634" y="1150127"/>
              <a:ext cx="1004184" cy="1800000"/>
            </a:xfrm>
            <a:prstGeom prst="rect">
              <a:avLst/>
            </a:prstGeom>
          </p:spPr>
        </p:pic>
        <p:pic>
          <p:nvPicPr>
            <p:cNvPr id="10" name="Picture 9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802716" y="1150127"/>
              <a:ext cx="1425941" cy="1800000"/>
            </a:xfrm>
            <a:prstGeom prst="rect">
              <a:avLst/>
            </a:prstGeom>
          </p:spPr>
        </p:pic>
        <p:pic>
          <p:nvPicPr>
            <p:cNvPr id="11" name="Picture 10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922350" y="1150127"/>
              <a:ext cx="960251" cy="1800000"/>
            </a:xfrm>
            <a:prstGeom prst="rect">
              <a:avLst/>
            </a:prstGeom>
          </p:spPr>
        </p:pic>
        <p:pic>
          <p:nvPicPr>
            <p:cNvPr id="12" name="Picture 11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868189" y="1150127"/>
              <a:ext cx="1137239" cy="1800000"/>
            </a:xfrm>
            <a:prstGeom prst="rect">
              <a:avLst/>
            </a:prstGeom>
          </p:spPr>
        </p:pic>
        <p:pic>
          <p:nvPicPr>
            <p:cNvPr id="13" name="Picture 12"/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43937" y="1150127"/>
              <a:ext cx="1019247" cy="1800000"/>
            </a:xfrm>
            <a:prstGeom prst="rect">
              <a:avLst/>
            </a:prstGeom>
          </p:spPr>
        </p:pic>
        <p:pic>
          <p:nvPicPr>
            <p:cNvPr id="14" name="Picture 13"/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522133" y="1150127"/>
              <a:ext cx="1383264" cy="1800000"/>
            </a:xfrm>
            <a:prstGeom prst="rect">
              <a:avLst/>
            </a:prstGeom>
          </p:spPr>
        </p:pic>
      </p:grpSp>
      <p:sp>
        <p:nvSpPr>
          <p:cNvPr id="33" name="Text Box 5"/>
          <p:cNvSpPr txBox="1">
            <a:spLocks noChangeArrowheads="1"/>
          </p:cNvSpPr>
          <p:nvPr/>
        </p:nvSpPr>
        <p:spPr bwMode="auto">
          <a:xfrm>
            <a:off x="291935" y="3295582"/>
            <a:ext cx="11613461" cy="89747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>
                    <a:alpha val="85001"/>
                  </a:srgbClr>
                </a:solidFill>
              </a14:hiddenFill>
            </a:ex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altLang="en-US" sz="3600" dirty="0" smtClean="0">
                <a:solidFill>
                  <a:srgbClr val="575756"/>
                </a:solidFill>
                <a:latin typeface="Arial Black" panose="020B0A04020102020204" pitchFamily="34" charset="0"/>
              </a:rPr>
              <a:t>Looking at each of the 10 categories </a:t>
            </a: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altLang="en-US" sz="3600" dirty="0" smtClean="0">
                <a:solidFill>
                  <a:srgbClr val="575756"/>
                </a:solidFill>
                <a:latin typeface="Arial Black" panose="020B0A04020102020204" pitchFamily="34" charset="0"/>
              </a:rPr>
              <a:t>we have completed an </a:t>
            </a:r>
            <a:r>
              <a:rPr lang="en-US" altLang="en-US" sz="3600" dirty="0">
                <a:solidFill>
                  <a:srgbClr val="575756"/>
                </a:solidFill>
                <a:latin typeface="Arial Black" panose="020B0A04020102020204" pitchFamily="34" charset="0"/>
              </a:rPr>
              <a:t>Environmental </a:t>
            </a:r>
            <a:endParaRPr lang="en-US" altLang="en-US" sz="3600" dirty="0" smtClean="0">
              <a:solidFill>
                <a:srgbClr val="575756"/>
              </a:solidFill>
              <a:latin typeface="Arial Black" panose="020B0A04020102020204" pitchFamily="34" charset="0"/>
            </a:endParaRP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altLang="en-US" sz="3600" dirty="0" smtClean="0">
                <a:solidFill>
                  <a:srgbClr val="575756"/>
                </a:solidFill>
                <a:latin typeface="Arial Black" panose="020B0A04020102020204" pitchFamily="34" charset="0"/>
              </a:rPr>
              <a:t>Review and created </a:t>
            </a:r>
            <a:r>
              <a:rPr lang="en-US" altLang="en-US" sz="3600" dirty="0">
                <a:solidFill>
                  <a:srgbClr val="575756"/>
                </a:solidFill>
                <a:latin typeface="Arial Black" panose="020B0A04020102020204" pitchFamily="34" charset="0"/>
              </a:rPr>
              <a:t>an Action Plan. </a:t>
            </a:r>
          </a:p>
        </p:txBody>
      </p:sp>
    </p:spTree>
    <p:extLst>
      <p:ext uri="{BB962C8B-B14F-4D97-AF65-F5344CB8AC3E}">
        <p14:creationId xmlns:p14="http://schemas.microsoft.com/office/powerpoint/2010/main" val="40556311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ject 5"/>
          <p:cNvSpPr>
            <a:spLocks noChangeAspect="1"/>
          </p:cNvSpPr>
          <p:nvPr/>
        </p:nvSpPr>
        <p:spPr>
          <a:xfrm>
            <a:off x="0" y="4853355"/>
            <a:ext cx="12196210" cy="2004646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grpSp>
        <p:nvGrpSpPr>
          <p:cNvPr id="15" name="Group 14"/>
          <p:cNvGrpSpPr/>
          <p:nvPr/>
        </p:nvGrpSpPr>
        <p:grpSpPr>
          <a:xfrm>
            <a:off x="215270" y="1150127"/>
            <a:ext cx="11761460" cy="1800000"/>
            <a:chOff x="143937" y="1150127"/>
            <a:chExt cx="11761460" cy="1800000"/>
          </a:xfrm>
        </p:grpSpPr>
        <p:pic>
          <p:nvPicPr>
            <p:cNvPr id="2" name="Picture 1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644960" y="1150127"/>
              <a:ext cx="994142" cy="1800000"/>
            </a:xfrm>
            <a:prstGeom prst="rect">
              <a:avLst/>
            </a:prstGeom>
          </p:spPr>
        </p:pic>
        <p:pic>
          <p:nvPicPr>
            <p:cNvPr id="3" name="Picture 2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278634" y="1150127"/>
              <a:ext cx="1004184" cy="1800000"/>
            </a:xfrm>
            <a:prstGeom prst="rect">
              <a:avLst/>
            </a:prstGeom>
          </p:spPr>
        </p:pic>
        <p:pic>
          <p:nvPicPr>
            <p:cNvPr id="10" name="Picture 9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802716" y="1150127"/>
              <a:ext cx="1425941" cy="1800000"/>
            </a:xfrm>
            <a:prstGeom prst="rect">
              <a:avLst/>
            </a:prstGeom>
          </p:spPr>
        </p:pic>
        <p:pic>
          <p:nvPicPr>
            <p:cNvPr id="11" name="Picture 10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922350" y="1150127"/>
              <a:ext cx="960251" cy="1800000"/>
            </a:xfrm>
            <a:prstGeom prst="rect">
              <a:avLst/>
            </a:prstGeom>
          </p:spPr>
        </p:pic>
        <p:pic>
          <p:nvPicPr>
            <p:cNvPr id="12" name="Picture 11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868189" y="1150127"/>
              <a:ext cx="1137239" cy="1800000"/>
            </a:xfrm>
            <a:prstGeom prst="rect">
              <a:avLst/>
            </a:prstGeom>
          </p:spPr>
        </p:pic>
        <p:pic>
          <p:nvPicPr>
            <p:cNvPr id="13" name="Picture 12"/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43937" y="1150127"/>
              <a:ext cx="1019247" cy="1800000"/>
            </a:xfrm>
            <a:prstGeom prst="rect">
              <a:avLst/>
            </a:prstGeom>
          </p:spPr>
        </p:pic>
        <p:pic>
          <p:nvPicPr>
            <p:cNvPr id="14" name="Picture 13"/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522133" y="1150127"/>
              <a:ext cx="1383264" cy="1800000"/>
            </a:xfrm>
            <a:prstGeom prst="rect">
              <a:avLst/>
            </a:prstGeom>
          </p:spPr>
        </p:pic>
      </p:grpSp>
      <p:sp>
        <p:nvSpPr>
          <p:cNvPr id="33" name="Text Box 5"/>
          <p:cNvSpPr txBox="1">
            <a:spLocks noChangeArrowheads="1"/>
          </p:cNvSpPr>
          <p:nvPr/>
        </p:nvSpPr>
        <p:spPr bwMode="auto">
          <a:xfrm>
            <a:off x="291935" y="3295582"/>
            <a:ext cx="11613461" cy="89747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>
                    <a:alpha val="85001"/>
                  </a:srgbClr>
                </a:solidFill>
              </a14:hiddenFill>
            </a:ex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altLang="en-US" sz="3600" dirty="0" smtClean="0">
                <a:solidFill>
                  <a:srgbClr val="575756"/>
                </a:solidFill>
                <a:latin typeface="Arial Black" panose="020B0A04020102020204" pitchFamily="34" charset="0"/>
              </a:rPr>
              <a:t>We scored 9/10 in School Grounds.</a:t>
            </a: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altLang="en-US" sz="3600" dirty="0" smtClean="0">
                <a:solidFill>
                  <a:srgbClr val="575756"/>
                </a:solidFill>
                <a:latin typeface="Arial Black" panose="020B0A04020102020204" pitchFamily="34" charset="0"/>
              </a:rPr>
              <a:t>Losing 1 point because we don’t have a ‘</a:t>
            </a:r>
            <a:r>
              <a:rPr lang="en-US" altLang="en-US" sz="3600" dirty="0">
                <a:solidFill>
                  <a:srgbClr val="575756"/>
                </a:solidFill>
                <a:latin typeface="Arial Black" panose="020B0A04020102020204" pitchFamily="34" charset="0"/>
              </a:rPr>
              <a:t>g</a:t>
            </a:r>
            <a:r>
              <a:rPr lang="en-US" altLang="en-US" sz="3600" dirty="0" smtClean="0">
                <a:solidFill>
                  <a:srgbClr val="575756"/>
                </a:solidFill>
                <a:latin typeface="Arial Black" panose="020B0A04020102020204" pitchFamily="34" charset="0"/>
              </a:rPr>
              <a:t>reen’ roof</a:t>
            </a:r>
            <a:endParaRPr lang="en-US" altLang="en-US" sz="3600" dirty="0">
              <a:solidFill>
                <a:srgbClr val="575756"/>
              </a:solidFill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84917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ject 5"/>
          <p:cNvSpPr>
            <a:spLocks noChangeAspect="1"/>
          </p:cNvSpPr>
          <p:nvPr/>
        </p:nvSpPr>
        <p:spPr>
          <a:xfrm>
            <a:off x="0" y="4853355"/>
            <a:ext cx="12196210" cy="2004646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54780" y="205597"/>
            <a:ext cx="7486649" cy="53677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62966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ject 5"/>
          <p:cNvSpPr>
            <a:spLocks noChangeAspect="1"/>
          </p:cNvSpPr>
          <p:nvPr/>
        </p:nvSpPr>
        <p:spPr>
          <a:xfrm>
            <a:off x="0" y="4853355"/>
            <a:ext cx="12196210" cy="2004646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grpSp>
        <p:nvGrpSpPr>
          <p:cNvPr id="15" name="Group 14"/>
          <p:cNvGrpSpPr/>
          <p:nvPr/>
        </p:nvGrpSpPr>
        <p:grpSpPr>
          <a:xfrm>
            <a:off x="215270" y="1150127"/>
            <a:ext cx="11761460" cy="1800000"/>
            <a:chOff x="143937" y="1150127"/>
            <a:chExt cx="11761460" cy="1800000"/>
          </a:xfrm>
        </p:grpSpPr>
        <p:pic>
          <p:nvPicPr>
            <p:cNvPr id="2" name="Picture 1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644960" y="1150127"/>
              <a:ext cx="994142" cy="1800000"/>
            </a:xfrm>
            <a:prstGeom prst="rect">
              <a:avLst/>
            </a:prstGeom>
          </p:spPr>
        </p:pic>
        <p:pic>
          <p:nvPicPr>
            <p:cNvPr id="3" name="Picture 2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278634" y="1150127"/>
              <a:ext cx="1004184" cy="1800000"/>
            </a:xfrm>
            <a:prstGeom prst="rect">
              <a:avLst/>
            </a:prstGeom>
          </p:spPr>
        </p:pic>
        <p:pic>
          <p:nvPicPr>
            <p:cNvPr id="10" name="Picture 9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802716" y="1150127"/>
              <a:ext cx="1425941" cy="1800000"/>
            </a:xfrm>
            <a:prstGeom prst="rect">
              <a:avLst/>
            </a:prstGeom>
          </p:spPr>
        </p:pic>
        <p:pic>
          <p:nvPicPr>
            <p:cNvPr id="11" name="Picture 10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922350" y="1150127"/>
              <a:ext cx="960251" cy="1800000"/>
            </a:xfrm>
            <a:prstGeom prst="rect">
              <a:avLst/>
            </a:prstGeom>
          </p:spPr>
        </p:pic>
        <p:pic>
          <p:nvPicPr>
            <p:cNvPr id="12" name="Picture 11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868189" y="1150127"/>
              <a:ext cx="1137239" cy="1800000"/>
            </a:xfrm>
            <a:prstGeom prst="rect">
              <a:avLst/>
            </a:prstGeom>
          </p:spPr>
        </p:pic>
        <p:pic>
          <p:nvPicPr>
            <p:cNvPr id="13" name="Picture 12"/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43937" y="1150127"/>
              <a:ext cx="1019247" cy="1800000"/>
            </a:xfrm>
            <a:prstGeom prst="rect">
              <a:avLst/>
            </a:prstGeom>
          </p:spPr>
        </p:pic>
        <p:pic>
          <p:nvPicPr>
            <p:cNvPr id="14" name="Picture 13"/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522133" y="1150127"/>
              <a:ext cx="1383264" cy="1800000"/>
            </a:xfrm>
            <a:prstGeom prst="rect">
              <a:avLst/>
            </a:prstGeom>
          </p:spPr>
        </p:pic>
      </p:grpSp>
      <p:sp>
        <p:nvSpPr>
          <p:cNvPr id="33" name="Text Box 5"/>
          <p:cNvSpPr txBox="1">
            <a:spLocks noChangeArrowheads="1"/>
          </p:cNvSpPr>
          <p:nvPr/>
        </p:nvSpPr>
        <p:spPr bwMode="auto">
          <a:xfrm>
            <a:off x="291935" y="3295582"/>
            <a:ext cx="11613461" cy="89747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>
                    <a:alpha val="85001"/>
                  </a:srgbClr>
                </a:solidFill>
              </a14:hiddenFill>
            </a:ex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altLang="en-US" sz="3600" dirty="0" smtClean="0">
                <a:solidFill>
                  <a:srgbClr val="575756"/>
                </a:solidFill>
                <a:latin typeface="Arial Black" panose="020B0A04020102020204" pitchFamily="34" charset="0"/>
              </a:rPr>
              <a:t>We identified 3 areas we need to work on, which now forms part of our Action Plan.</a:t>
            </a:r>
            <a:endParaRPr lang="en-US" altLang="en-US" sz="3600" dirty="0">
              <a:solidFill>
                <a:srgbClr val="575756"/>
              </a:solidFill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694652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ject 5"/>
          <p:cNvSpPr>
            <a:spLocks noChangeAspect="1"/>
          </p:cNvSpPr>
          <p:nvPr/>
        </p:nvSpPr>
        <p:spPr>
          <a:xfrm>
            <a:off x="0" y="4853355"/>
            <a:ext cx="12196210" cy="2004646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grpSp>
        <p:nvGrpSpPr>
          <p:cNvPr id="7" name="Group 6"/>
          <p:cNvGrpSpPr>
            <a:grpSpLocks noChangeAspect="1"/>
          </p:cNvGrpSpPr>
          <p:nvPr/>
        </p:nvGrpSpPr>
        <p:grpSpPr>
          <a:xfrm>
            <a:off x="7555864" y="93629"/>
            <a:ext cx="4349533" cy="900000"/>
            <a:chOff x="8161655" y="220027"/>
            <a:chExt cx="2955290" cy="611505"/>
          </a:xfrm>
        </p:grpSpPr>
        <p:pic>
          <p:nvPicPr>
            <p:cNvPr id="4" name="Picture 3" descr="C:\Users\Francis.Hyland\Desktop\PPL-EARTH.jpg"/>
            <p:cNvPicPr/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695180" y="255587"/>
              <a:ext cx="1421765" cy="539750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5" name="Picture 4" descr="C:\Users\Francis.Hyland\AppData\Local\Microsoft\Windows\INetCache\Content.Word\eco-schools_cmyk.jpg"/>
            <p:cNvPicPr/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161655" y="255587"/>
              <a:ext cx="518160" cy="539750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6" name="Picture 5" descr="C:\Users\Francis.Hyland\AppData\Local\Microsoft\Windows\INetCache\Content.Word\KBT_Master_Brand_RGB.png"/>
            <p:cNvPicPr/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628380" y="220027"/>
              <a:ext cx="1106170" cy="611505"/>
            </a:xfrm>
            <a:prstGeom prst="rect">
              <a:avLst/>
            </a:prstGeom>
            <a:noFill/>
            <a:ln>
              <a:noFill/>
            </a:ln>
          </p:spPr>
        </p:pic>
      </p:grpSp>
      <p:grpSp>
        <p:nvGrpSpPr>
          <p:cNvPr id="15" name="Group 14"/>
          <p:cNvGrpSpPr/>
          <p:nvPr/>
        </p:nvGrpSpPr>
        <p:grpSpPr>
          <a:xfrm>
            <a:off x="215270" y="1150127"/>
            <a:ext cx="11761460" cy="1800000"/>
            <a:chOff x="143937" y="1150127"/>
            <a:chExt cx="11761460" cy="1800000"/>
          </a:xfrm>
        </p:grpSpPr>
        <p:pic>
          <p:nvPicPr>
            <p:cNvPr id="2" name="Picture 1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644960" y="1150127"/>
              <a:ext cx="994142" cy="1800000"/>
            </a:xfrm>
            <a:prstGeom prst="rect">
              <a:avLst/>
            </a:prstGeom>
          </p:spPr>
        </p:pic>
        <p:pic>
          <p:nvPicPr>
            <p:cNvPr id="3" name="Picture 2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278634" y="1150127"/>
              <a:ext cx="1004184" cy="1800000"/>
            </a:xfrm>
            <a:prstGeom prst="rect">
              <a:avLst/>
            </a:prstGeom>
          </p:spPr>
        </p:pic>
        <p:pic>
          <p:nvPicPr>
            <p:cNvPr id="10" name="Picture 9"/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802716" y="1150127"/>
              <a:ext cx="1425941" cy="1800000"/>
            </a:xfrm>
            <a:prstGeom prst="rect">
              <a:avLst/>
            </a:prstGeom>
          </p:spPr>
        </p:pic>
        <p:pic>
          <p:nvPicPr>
            <p:cNvPr id="11" name="Picture 10"/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922350" y="1150127"/>
              <a:ext cx="960251" cy="1800000"/>
            </a:xfrm>
            <a:prstGeom prst="rect">
              <a:avLst/>
            </a:prstGeom>
          </p:spPr>
        </p:pic>
        <p:pic>
          <p:nvPicPr>
            <p:cNvPr id="12" name="Picture 11"/>
            <p:cNvPicPr>
              <a:picLocks noChangeAspect="1"/>
            </p:cNvPicPr>
            <p:nvPr/>
          </p:nvPicPr>
          <p:blipFill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868189" y="1150127"/>
              <a:ext cx="1137239" cy="1800000"/>
            </a:xfrm>
            <a:prstGeom prst="rect">
              <a:avLst/>
            </a:prstGeom>
          </p:spPr>
        </p:pic>
        <p:pic>
          <p:nvPicPr>
            <p:cNvPr id="13" name="Picture 12"/>
            <p:cNvPicPr>
              <a:picLocks noChangeAspect="1"/>
            </p:cNvPicPr>
            <p:nvPr/>
          </p:nvPicPr>
          <p:blipFill>
            <a:blip r:embed="rId1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43937" y="1150127"/>
              <a:ext cx="1019247" cy="1800000"/>
            </a:xfrm>
            <a:prstGeom prst="rect">
              <a:avLst/>
            </a:prstGeom>
          </p:spPr>
        </p:pic>
        <p:pic>
          <p:nvPicPr>
            <p:cNvPr id="14" name="Picture 13"/>
            <p:cNvPicPr>
              <a:picLocks noChangeAspect="1"/>
            </p:cNvPicPr>
            <p:nvPr/>
          </p:nvPicPr>
          <p:blipFill>
            <a:blip r:embed="rId1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522133" y="1150127"/>
              <a:ext cx="1383264" cy="1800000"/>
            </a:xfrm>
            <a:prstGeom prst="rect">
              <a:avLst/>
            </a:prstGeom>
          </p:spPr>
        </p:pic>
      </p:grpSp>
      <p:sp>
        <p:nvSpPr>
          <p:cNvPr id="33" name="Text Box 5"/>
          <p:cNvSpPr txBox="1">
            <a:spLocks noChangeArrowheads="1"/>
          </p:cNvSpPr>
          <p:nvPr/>
        </p:nvSpPr>
        <p:spPr bwMode="auto">
          <a:xfrm>
            <a:off x="291935" y="3295582"/>
            <a:ext cx="11613461" cy="23165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>
                    <a:alpha val="85001"/>
                  </a:srgbClr>
                </a:solidFill>
              </a14:hiddenFill>
            </a:ex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marL="571500" marR="0" lvl="0" indent="-57150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lang="en-US" altLang="en-US" sz="3600" dirty="0" smtClean="0">
                <a:solidFill>
                  <a:srgbClr val="575756"/>
                </a:solidFill>
                <a:latin typeface="Arial Black" panose="020B0A04020102020204" pitchFamily="34" charset="0"/>
              </a:rPr>
              <a:t>Energy</a:t>
            </a:r>
          </a:p>
          <a:p>
            <a:pPr marL="571500" marR="0" lvl="0" indent="-57150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lang="en-US" altLang="en-US" sz="3600" dirty="0" smtClean="0">
                <a:solidFill>
                  <a:srgbClr val="575756"/>
                </a:solidFill>
                <a:latin typeface="Arial Black" panose="020B0A04020102020204" pitchFamily="34" charset="0"/>
              </a:rPr>
              <a:t>Water</a:t>
            </a:r>
          </a:p>
          <a:p>
            <a:pPr marL="571500" marR="0" lvl="0" indent="-57150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lang="en-US" altLang="en-US" sz="3600" dirty="0" smtClean="0">
                <a:solidFill>
                  <a:srgbClr val="575756"/>
                </a:solidFill>
                <a:latin typeface="Arial Black" panose="020B0A04020102020204" pitchFamily="34" charset="0"/>
              </a:rPr>
              <a:t>Marine</a:t>
            </a:r>
          </a:p>
        </p:txBody>
      </p:sp>
    </p:spTree>
    <p:extLst>
      <p:ext uri="{BB962C8B-B14F-4D97-AF65-F5344CB8AC3E}">
        <p14:creationId xmlns:p14="http://schemas.microsoft.com/office/powerpoint/2010/main" val="19434965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ject 5"/>
          <p:cNvSpPr>
            <a:spLocks noChangeAspect="1"/>
          </p:cNvSpPr>
          <p:nvPr/>
        </p:nvSpPr>
        <p:spPr>
          <a:xfrm>
            <a:off x="0" y="4853355"/>
            <a:ext cx="12196210" cy="2004646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grpSp>
        <p:nvGrpSpPr>
          <p:cNvPr id="15" name="Group 14"/>
          <p:cNvGrpSpPr/>
          <p:nvPr/>
        </p:nvGrpSpPr>
        <p:grpSpPr>
          <a:xfrm>
            <a:off x="217375" y="235727"/>
            <a:ext cx="11761460" cy="1193023"/>
            <a:chOff x="143937" y="1150127"/>
            <a:chExt cx="11761460" cy="1800000"/>
          </a:xfrm>
        </p:grpSpPr>
        <p:pic>
          <p:nvPicPr>
            <p:cNvPr id="2" name="Picture 1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644960" y="1150127"/>
              <a:ext cx="994142" cy="1800000"/>
            </a:xfrm>
            <a:prstGeom prst="rect">
              <a:avLst/>
            </a:prstGeom>
          </p:spPr>
        </p:pic>
        <p:pic>
          <p:nvPicPr>
            <p:cNvPr id="3" name="Picture 2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278634" y="1150127"/>
              <a:ext cx="1004184" cy="1800000"/>
            </a:xfrm>
            <a:prstGeom prst="rect">
              <a:avLst/>
            </a:prstGeom>
          </p:spPr>
        </p:pic>
        <p:pic>
          <p:nvPicPr>
            <p:cNvPr id="10" name="Picture 9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802716" y="1150127"/>
              <a:ext cx="1425941" cy="1800000"/>
            </a:xfrm>
            <a:prstGeom prst="rect">
              <a:avLst/>
            </a:prstGeom>
          </p:spPr>
        </p:pic>
        <p:pic>
          <p:nvPicPr>
            <p:cNvPr id="11" name="Picture 10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922350" y="1150127"/>
              <a:ext cx="960251" cy="1800000"/>
            </a:xfrm>
            <a:prstGeom prst="rect">
              <a:avLst/>
            </a:prstGeom>
          </p:spPr>
        </p:pic>
        <p:pic>
          <p:nvPicPr>
            <p:cNvPr id="12" name="Picture 11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868189" y="1150127"/>
              <a:ext cx="1137239" cy="1800000"/>
            </a:xfrm>
            <a:prstGeom prst="rect">
              <a:avLst/>
            </a:prstGeom>
          </p:spPr>
        </p:pic>
        <p:pic>
          <p:nvPicPr>
            <p:cNvPr id="13" name="Picture 12"/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43937" y="1150127"/>
              <a:ext cx="1019247" cy="1800000"/>
            </a:xfrm>
            <a:prstGeom prst="rect">
              <a:avLst/>
            </a:prstGeom>
          </p:spPr>
        </p:pic>
        <p:pic>
          <p:nvPicPr>
            <p:cNvPr id="14" name="Picture 13"/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522133" y="1150127"/>
              <a:ext cx="1383264" cy="1800000"/>
            </a:xfrm>
            <a:prstGeom prst="rect">
              <a:avLst/>
            </a:prstGeom>
          </p:spPr>
        </p:pic>
      </p:grpSp>
      <p:sp>
        <p:nvSpPr>
          <p:cNvPr id="33" name="Text Box 5"/>
          <p:cNvSpPr txBox="1">
            <a:spLocks noChangeArrowheads="1"/>
          </p:cNvSpPr>
          <p:nvPr/>
        </p:nvSpPr>
        <p:spPr bwMode="auto">
          <a:xfrm>
            <a:off x="291374" y="1676688"/>
            <a:ext cx="11613461" cy="23165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>
                    <a:alpha val="85001"/>
                  </a:srgbClr>
                </a:solidFill>
              </a14:hiddenFill>
            </a:ex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marL="571500" marR="0" lvl="0" indent="-57150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lang="en-US" altLang="en-US" sz="3600" dirty="0" smtClean="0">
                <a:solidFill>
                  <a:srgbClr val="575756"/>
                </a:solidFill>
                <a:latin typeface="Arial Black" panose="020B0A04020102020204" pitchFamily="34" charset="0"/>
              </a:rPr>
              <a:t>Energy</a:t>
            </a:r>
          </a:p>
          <a:p>
            <a:pPr marL="571500" marR="0" lvl="0" indent="-57150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endParaRPr lang="en-US" altLang="en-US" sz="3600" dirty="0">
              <a:solidFill>
                <a:srgbClr val="575756"/>
              </a:solidFill>
              <a:latin typeface="Arial Black" panose="020B0A04020102020204" pitchFamily="34" charset="0"/>
            </a:endParaRPr>
          </a:p>
          <a:p>
            <a:pPr marR="0" lvl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lang="en-US" altLang="en-US" sz="2400" dirty="0" smtClean="0">
                <a:solidFill>
                  <a:srgbClr val="575756"/>
                </a:solidFill>
                <a:latin typeface="Arial Black" panose="020B0A04020102020204" pitchFamily="34" charset="0"/>
              </a:rPr>
              <a:t>We would like each class to appoint Energy Monitors, who will be responsible for ensuring lights are switched off, when no one is in the room</a:t>
            </a:r>
          </a:p>
          <a:p>
            <a:pPr marR="0" lvl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lang="en-US" altLang="en-US" sz="3600" dirty="0" smtClean="0">
                <a:solidFill>
                  <a:srgbClr val="575756"/>
                </a:solidFill>
                <a:latin typeface="Arial Black" panose="020B0A04020102020204" pitchFamily="34" charset="0"/>
              </a:rPr>
              <a:t>-</a:t>
            </a:r>
            <a:r>
              <a:rPr lang="en-US" altLang="en-US" sz="2400" dirty="0" smtClean="0">
                <a:solidFill>
                  <a:srgbClr val="575756"/>
                </a:solidFill>
                <a:latin typeface="Arial Black" panose="020B0A04020102020204" pitchFamily="34" charset="0"/>
              </a:rPr>
              <a:t>and remind teachers to turn off their interactive white boards and computers when they are not using them.</a:t>
            </a:r>
            <a:endParaRPr lang="en-US" altLang="en-US" sz="3600" dirty="0" smtClean="0">
              <a:solidFill>
                <a:srgbClr val="575756"/>
              </a:solidFill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049899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ject 5"/>
          <p:cNvSpPr>
            <a:spLocks noChangeAspect="1"/>
          </p:cNvSpPr>
          <p:nvPr/>
        </p:nvSpPr>
        <p:spPr>
          <a:xfrm>
            <a:off x="0" y="4853355"/>
            <a:ext cx="12196210" cy="2004646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grpSp>
        <p:nvGrpSpPr>
          <p:cNvPr id="15" name="Group 14"/>
          <p:cNvGrpSpPr/>
          <p:nvPr/>
        </p:nvGrpSpPr>
        <p:grpSpPr>
          <a:xfrm>
            <a:off x="217375" y="235727"/>
            <a:ext cx="11761460" cy="1193023"/>
            <a:chOff x="143937" y="1150127"/>
            <a:chExt cx="11761460" cy="1800000"/>
          </a:xfrm>
        </p:grpSpPr>
        <p:pic>
          <p:nvPicPr>
            <p:cNvPr id="2" name="Picture 1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644960" y="1150127"/>
              <a:ext cx="994142" cy="1800000"/>
            </a:xfrm>
            <a:prstGeom prst="rect">
              <a:avLst/>
            </a:prstGeom>
          </p:spPr>
        </p:pic>
        <p:pic>
          <p:nvPicPr>
            <p:cNvPr id="3" name="Picture 2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278634" y="1150127"/>
              <a:ext cx="1004184" cy="1800000"/>
            </a:xfrm>
            <a:prstGeom prst="rect">
              <a:avLst/>
            </a:prstGeom>
          </p:spPr>
        </p:pic>
        <p:pic>
          <p:nvPicPr>
            <p:cNvPr id="10" name="Picture 9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802716" y="1150127"/>
              <a:ext cx="1425941" cy="1800000"/>
            </a:xfrm>
            <a:prstGeom prst="rect">
              <a:avLst/>
            </a:prstGeom>
          </p:spPr>
        </p:pic>
        <p:pic>
          <p:nvPicPr>
            <p:cNvPr id="11" name="Picture 10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922350" y="1150127"/>
              <a:ext cx="960251" cy="1800000"/>
            </a:xfrm>
            <a:prstGeom prst="rect">
              <a:avLst/>
            </a:prstGeom>
          </p:spPr>
        </p:pic>
        <p:pic>
          <p:nvPicPr>
            <p:cNvPr id="12" name="Picture 11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868189" y="1150127"/>
              <a:ext cx="1137239" cy="1800000"/>
            </a:xfrm>
            <a:prstGeom prst="rect">
              <a:avLst/>
            </a:prstGeom>
          </p:spPr>
        </p:pic>
        <p:pic>
          <p:nvPicPr>
            <p:cNvPr id="13" name="Picture 12"/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43937" y="1150127"/>
              <a:ext cx="1019247" cy="1800000"/>
            </a:xfrm>
            <a:prstGeom prst="rect">
              <a:avLst/>
            </a:prstGeom>
          </p:spPr>
        </p:pic>
        <p:pic>
          <p:nvPicPr>
            <p:cNvPr id="14" name="Picture 13"/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522133" y="1150127"/>
              <a:ext cx="1383264" cy="1800000"/>
            </a:xfrm>
            <a:prstGeom prst="rect">
              <a:avLst/>
            </a:prstGeom>
          </p:spPr>
        </p:pic>
      </p:grpSp>
      <p:sp>
        <p:nvSpPr>
          <p:cNvPr id="33" name="Text Box 5"/>
          <p:cNvSpPr txBox="1">
            <a:spLocks noChangeArrowheads="1"/>
          </p:cNvSpPr>
          <p:nvPr/>
        </p:nvSpPr>
        <p:spPr bwMode="auto">
          <a:xfrm>
            <a:off x="291374" y="1676688"/>
            <a:ext cx="11613461" cy="23165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>
                    <a:alpha val="85001"/>
                  </a:srgbClr>
                </a:solidFill>
              </a14:hiddenFill>
            </a:ex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marL="571500" marR="0" lvl="0" indent="-57150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lang="en-US" altLang="en-US" sz="3600" dirty="0" smtClean="0">
                <a:solidFill>
                  <a:srgbClr val="575756"/>
                </a:solidFill>
                <a:latin typeface="Arial Black" panose="020B0A04020102020204" pitchFamily="34" charset="0"/>
              </a:rPr>
              <a:t>Water</a:t>
            </a:r>
          </a:p>
          <a:p>
            <a:pPr marL="571500" marR="0" lvl="0" indent="-57150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endParaRPr lang="en-US" altLang="en-US" sz="3600" dirty="0">
              <a:solidFill>
                <a:srgbClr val="575756"/>
              </a:solidFill>
              <a:latin typeface="Arial Black" panose="020B0A04020102020204" pitchFamily="34" charset="0"/>
            </a:endParaRPr>
          </a:p>
          <a:p>
            <a:pPr marL="342900" marR="0" lvl="0" indent="-34290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lang="en-US" altLang="en-US" sz="2400" dirty="0" smtClean="0">
                <a:solidFill>
                  <a:srgbClr val="575756"/>
                </a:solidFill>
                <a:latin typeface="Arial Black" panose="020B0A04020102020204" pitchFamily="34" charset="0"/>
              </a:rPr>
              <a:t>Save water, which we can reuse in the school garden, by using a water butt.</a:t>
            </a:r>
          </a:p>
          <a:p>
            <a:pPr marL="342900" marR="0" lvl="0" indent="-34290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lang="en-US" altLang="en-US" sz="2400" dirty="0" smtClean="0">
                <a:solidFill>
                  <a:srgbClr val="575756"/>
                </a:solidFill>
                <a:latin typeface="Arial Black" panose="020B0A04020102020204" pitchFamily="34" charset="0"/>
              </a:rPr>
              <a:t>Contact the local Water Board – presentation on the importance of saving water.</a:t>
            </a:r>
          </a:p>
          <a:p>
            <a:pPr marL="342900" marR="0" lvl="0" indent="-34290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endParaRPr lang="en-US" altLang="en-US" sz="3600" dirty="0" smtClean="0">
              <a:solidFill>
                <a:srgbClr val="575756"/>
              </a:solidFill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511161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ject 5"/>
          <p:cNvSpPr>
            <a:spLocks noChangeAspect="1"/>
          </p:cNvSpPr>
          <p:nvPr/>
        </p:nvSpPr>
        <p:spPr>
          <a:xfrm>
            <a:off x="0" y="4853355"/>
            <a:ext cx="12196210" cy="2004646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grpSp>
        <p:nvGrpSpPr>
          <p:cNvPr id="15" name="Group 14"/>
          <p:cNvGrpSpPr/>
          <p:nvPr/>
        </p:nvGrpSpPr>
        <p:grpSpPr>
          <a:xfrm>
            <a:off x="217375" y="235727"/>
            <a:ext cx="11761460" cy="1193023"/>
            <a:chOff x="143937" y="1150127"/>
            <a:chExt cx="11761460" cy="1800000"/>
          </a:xfrm>
        </p:grpSpPr>
        <p:pic>
          <p:nvPicPr>
            <p:cNvPr id="2" name="Picture 1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644960" y="1150127"/>
              <a:ext cx="994142" cy="1800000"/>
            </a:xfrm>
            <a:prstGeom prst="rect">
              <a:avLst/>
            </a:prstGeom>
          </p:spPr>
        </p:pic>
        <p:pic>
          <p:nvPicPr>
            <p:cNvPr id="3" name="Picture 2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278634" y="1150127"/>
              <a:ext cx="1004184" cy="1800000"/>
            </a:xfrm>
            <a:prstGeom prst="rect">
              <a:avLst/>
            </a:prstGeom>
          </p:spPr>
        </p:pic>
        <p:pic>
          <p:nvPicPr>
            <p:cNvPr id="10" name="Picture 9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802716" y="1150127"/>
              <a:ext cx="1425941" cy="1800000"/>
            </a:xfrm>
            <a:prstGeom prst="rect">
              <a:avLst/>
            </a:prstGeom>
          </p:spPr>
        </p:pic>
        <p:pic>
          <p:nvPicPr>
            <p:cNvPr id="11" name="Picture 10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922350" y="1150127"/>
              <a:ext cx="960251" cy="1800000"/>
            </a:xfrm>
            <a:prstGeom prst="rect">
              <a:avLst/>
            </a:prstGeom>
          </p:spPr>
        </p:pic>
        <p:pic>
          <p:nvPicPr>
            <p:cNvPr id="12" name="Picture 11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868189" y="1150127"/>
              <a:ext cx="1137239" cy="1800000"/>
            </a:xfrm>
            <a:prstGeom prst="rect">
              <a:avLst/>
            </a:prstGeom>
          </p:spPr>
        </p:pic>
        <p:pic>
          <p:nvPicPr>
            <p:cNvPr id="13" name="Picture 12"/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43937" y="1150127"/>
              <a:ext cx="1019247" cy="1800000"/>
            </a:xfrm>
            <a:prstGeom prst="rect">
              <a:avLst/>
            </a:prstGeom>
          </p:spPr>
        </p:pic>
        <p:pic>
          <p:nvPicPr>
            <p:cNvPr id="14" name="Picture 13"/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522133" y="1150127"/>
              <a:ext cx="1383264" cy="1800000"/>
            </a:xfrm>
            <a:prstGeom prst="rect">
              <a:avLst/>
            </a:prstGeom>
          </p:spPr>
        </p:pic>
      </p:grpSp>
      <p:sp>
        <p:nvSpPr>
          <p:cNvPr id="33" name="Text Box 5"/>
          <p:cNvSpPr txBox="1">
            <a:spLocks noChangeArrowheads="1"/>
          </p:cNvSpPr>
          <p:nvPr/>
        </p:nvSpPr>
        <p:spPr bwMode="auto">
          <a:xfrm>
            <a:off x="291374" y="1676688"/>
            <a:ext cx="11613461" cy="23165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>
                    <a:alpha val="85001"/>
                  </a:srgbClr>
                </a:solidFill>
              </a14:hiddenFill>
            </a:ex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marL="571500" marR="0" lvl="0" indent="-57150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lang="en-US" altLang="en-US" sz="3600" dirty="0" smtClean="0">
                <a:solidFill>
                  <a:srgbClr val="575756"/>
                </a:solidFill>
                <a:latin typeface="Arial Black" panose="020B0A04020102020204" pitchFamily="34" charset="0"/>
              </a:rPr>
              <a:t>Marine</a:t>
            </a:r>
          </a:p>
          <a:p>
            <a:pPr marL="571500" marR="0" lvl="0" indent="-57150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endParaRPr lang="en-US" altLang="en-US" sz="3600" dirty="0">
              <a:solidFill>
                <a:srgbClr val="575756"/>
              </a:solidFill>
              <a:latin typeface="Arial Black" panose="020B0A04020102020204" pitchFamily="34" charset="0"/>
            </a:endParaRPr>
          </a:p>
          <a:p>
            <a:pPr marL="342900" marR="0" lvl="0" indent="-34290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lang="en-US" altLang="en-US" sz="2400" dirty="0" smtClean="0">
                <a:solidFill>
                  <a:srgbClr val="575756"/>
                </a:solidFill>
                <a:latin typeface="Arial Black" panose="020B0A04020102020204" pitchFamily="34" charset="0"/>
              </a:rPr>
              <a:t>Look at ways to reduce single use plastics in school</a:t>
            </a:r>
          </a:p>
          <a:p>
            <a:pPr marR="0" lvl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endParaRPr lang="en-US" altLang="en-US" sz="2400" dirty="0">
              <a:solidFill>
                <a:srgbClr val="575756"/>
              </a:solidFill>
              <a:latin typeface="Arial Black" panose="020B0A04020102020204" pitchFamily="34" charset="0"/>
            </a:endParaRPr>
          </a:p>
          <a:p>
            <a:pPr marL="342900" marR="0" lvl="0" indent="-34290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lang="en-US" altLang="en-US" sz="2400" dirty="0" smtClean="0">
                <a:solidFill>
                  <a:srgbClr val="575756"/>
                </a:solidFill>
                <a:latin typeface="Arial Black" panose="020B0A04020102020204" pitchFamily="34" charset="0"/>
              </a:rPr>
              <a:t>Speaking to the cleaning company about Eco friendly cleaning products.</a:t>
            </a:r>
          </a:p>
          <a:p>
            <a:pPr marL="342900" marR="0" lvl="0" indent="-34290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endParaRPr lang="en-US" altLang="en-US" sz="3600" dirty="0" smtClean="0">
              <a:solidFill>
                <a:srgbClr val="575756"/>
              </a:solidFill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834611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ject 5"/>
          <p:cNvSpPr>
            <a:spLocks noChangeAspect="1"/>
          </p:cNvSpPr>
          <p:nvPr/>
        </p:nvSpPr>
        <p:spPr>
          <a:xfrm>
            <a:off x="0" y="4853355"/>
            <a:ext cx="12196210" cy="2004646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grpSp>
        <p:nvGrpSpPr>
          <p:cNvPr id="15" name="Group 14"/>
          <p:cNvGrpSpPr/>
          <p:nvPr/>
        </p:nvGrpSpPr>
        <p:grpSpPr>
          <a:xfrm>
            <a:off x="217375" y="235727"/>
            <a:ext cx="11761460" cy="1193023"/>
            <a:chOff x="143937" y="1150127"/>
            <a:chExt cx="11761460" cy="1800000"/>
          </a:xfrm>
        </p:grpSpPr>
        <p:pic>
          <p:nvPicPr>
            <p:cNvPr id="2" name="Picture 1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644960" y="1150127"/>
              <a:ext cx="994142" cy="1800000"/>
            </a:xfrm>
            <a:prstGeom prst="rect">
              <a:avLst/>
            </a:prstGeom>
          </p:spPr>
        </p:pic>
        <p:pic>
          <p:nvPicPr>
            <p:cNvPr id="3" name="Picture 2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278634" y="1150127"/>
              <a:ext cx="1004184" cy="1800000"/>
            </a:xfrm>
            <a:prstGeom prst="rect">
              <a:avLst/>
            </a:prstGeom>
          </p:spPr>
        </p:pic>
        <p:pic>
          <p:nvPicPr>
            <p:cNvPr id="10" name="Picture 9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802716" y="1150127"/>
              <a:ext cx="1425941" cy="1800000"/>
            </a:xfrm>
            <a:prstGeom prst="rect">
              <a:avLst/>
            </a:prstGeom>
          </p:spPr>
        </p:pic>
        <p:pic>
          <p:nvPicPr>
            <p:cNvPr id="11" name="Picture 10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922350" y="1150127"/>
              <a:ext cx="960251" cy="1800000"/>
            </a:xfrm>
            <a:prstGeom prst="rect">
              <a:avLst/>
            </a:prstGeom>
          </p:spPr>
        </p:pic>
        <p:pic>
          <p:nvPicPr>
            <p:cNvPr id="12" name="Picture 11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868189" y="1150127"/>
              <a:ext cx="1137239" cy="1800000"/>
            </a:xfrm>
            <a:prstGeom prst="rect">
              <a:avLst/>
            </a:prstGeom>
          </p:spPr>
        </p:pic>
        <p:pic>
          <p:nvPicPr>
            <p:cNvPr id="13" name="Picture 12"/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43937" y="1150127"/>
              <a:ext cx="1019247" cy="1800000"/>
            </a:xfrm>
            <a:prstGeom prst="rect">
              <a:avLst/>
            </a:prstGeom>
          </p:spPr>
        </p:pic>
        <p:pic>
          <p:nvPicPr>
            <p:cNvPr id="14" name="Picture 13"/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522133" y="1150127"/>
              <a:ext cx="1383264" cy="1800000"/>
            </a:xfrm>
            <a:prstGeom prst="rect">
              <a:avLst/>
            </a:prstGeom>
          </p:spPr>
        </p:pic>
      </p:grpSp>
      <p:sp>
        <p:nvSpPr>
          <p:cNvPr id="33" name="Text Box 5"/>
          <p:cNvSpPr txBox="1">
            <a:spLocks noChangeArrowheads="1"/>
          </p:cNvSpPr>
          <p:nvPr/>
        </p:nvSpPr>
        <p:spPr bwMode="auto">
          <a:xfrm>
            <a:off x="1080045" y="2536807"/>
            <a:ext cx="10407106" cy="23165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>
                    <a:alpha val="85001"/>
                  </a:srgbClr>
                </a:solidFill>
              </a14:hiddenFill>
            </a:ex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marL="571500" marR="0" lvl="0" indent="-57150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lang="en-US" altLang="en-US" sz="3600" dirty="0" smtClean="0">
                <a:solidFill>
                  <a:srgbClr val="575756"/>
                </a:solidFill>
                <a:latin typeface="Arial Black" panose="020B0A04020102020204" pitchFamily="34" charset="0"/>
              </a:rPr>
              <a:t>We will let you know how we are progressing through regular updates.</a:t>
            </a:r>
            <a:endParaRPr lang="en-US" altLang="en-US" sz="3600" dirty="0">
              <a:solidFill>
                <a:srgbClr val="575756"/>
              </a:solidFill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366438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ject 5"/>
          <p:cNvSpPr>
            <a:spLocks noChangeAspect="1"/>
          </p:cNvSpPr>
          <p:nvPr/>
        </p:nvSpPr>
        <p:spPr>
          <a:xfrm>
            <a:off x="0" y="4853355"/>
            <a:ext cx="12196210" cy="2004646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grpSp>
        <p:nvGrpSpPr>
          <p:cNvPr id="15" name="Group 14"/>
          <p:cNvGrpSpPr/>
          <p:nvPr/>
        </p:nvGrpSpPr>
        <p:grpSpPr>
          <a:xfrm>
            <a:off x="217375" y="235727"/>
            <a:ext cx="11761460" cy="1193023"/>
            <a:chOff x="143937" y="1150127"/>
            <a:chExt cx="11761460" cy="1800000"/>
          </a:xfrm>
        </p:grpSpPr>
        <p:pic>
          <p:nvPicPr>
            <p:cNvPr id="2" name="Picture 1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644960" y="1150127"/>
              <a:ext cx="994142" cy="1800000"/>
            </a:xfrm>
            <a:prstGeom prst="rect">
              <a:avLst/>
            </a:prstGeom>
          </p:spPr>
        </p:pic>
        <p:pic>
          <p:nvPicPr>
            <p:cNvPr id="3" name="Picture 2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278634" y="1150127"/>
              <a:ext cx="1004184" cy="1800000"/>
            </a:xfrm>
            <a:prstGeom prst="rect">
              <a:avLst/>
            </a:prstGeom>
          </p:spPr>
        </p:pic>
        <p:pic>
          <p:nvPicPr>
            <p:cNvPr id="10" name="Picture 9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802716" y="1150127"/>
              <a:ext cx="1425941" cy="1800000"/>
            </a:xfrm>
            <a:prstGeom prst="rect">
              <a:avLst/>
            </a:prstGeom>
          </p:spPr>
        </p:pic>
        <p:pic>
          <p:nvPicPr>
            <p:cNvPr id="11" name="Picture 10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922350" y="1150127"/>
              <a:ext cx="960251" cy="1800000"/>
            </a:xfrm>
            <a:prstGeom prst="rect">
              <a:avLst/>
            </a:prstGeom>
          </p:spPr>
        </p:pic>
        <p:pic>
          <p:nvPicPr>
            <p:cNvPr id="12" name="Picture 11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868189" y="1150127"/>
              <a:ext cx="1137239" cy="1800000"/>
            </a:xfrm>
            <a:prstGeom prst="rect">
              <a:avLst/>
            </a:prstGeom>
          </p:spPr>
        </p:pic>
        <p:pic>
          <p:nvPicPr>
            <p:cNvPr id="13" name="Picture 12"/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43937" y="1150127"/>
              <a:ext cx="1019247" cy="1800000"/>
            </a:xfrm>
            <a:prstGeom prst="rect">
              <a:avLst/>
            </a:prstGeom>
          </p:spPr>
        </p:pic>
        <p:pic>
          <p:nvPicPr>
            <p:cNvPr id="14" name="Picture 13"/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522133" y="1150127"/>
              <a:ext cx="1383264" cy="1800000"/>
            </a:xfrm>
            <a:prstGeom prst="rect">
              <a:avLst/>
            </a:prstGeom>
          </p:spPr>
        </p:pic>
      </p:grpSp>
      <p:sp>
        <p:nvSpPr>
          <p:cNvPr id="33" name="Text Box 5"/>
          <p:cNvSpPr txBox="1">
            <a:spLocks noChangeArrowheads="1"/>
          </p:cNvSpPr>
          <p:nvPr/>
        </p:nvSpPr>
        <p:spPr bwMode="auto">
          <a:xfrm>
            <a:off x="291374" y="1676688"/>
            <a:ext cx="11613461" cy="23165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>
                    <a:alpha val="85001"/>
                  </a:srgbClr>
                </a:solidFill>
              </a14:hiddenFill>
            </a:ex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marL="571500" marR="0" lvl="0" indent="-57150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lang="en-US" altLang="en-US" sz="3600" dirty="0" smtClean="0">
                <a:solidFill>
                  <a:srgbClr val="575756"/>
                </a:solidFill>
                <a:latin typeface="Arial Black" panose="020B0A04020102020204" pitchFamily="34" charset="0"/>
              </a:rPr>
              <a:t>But first …</a:t>
            </a:r>
          </a:p>
          <a:p>
            <a:pPr marR="0" lvl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endParaRPr lang="en-US" altLang="en-US" sz="3600" dirty="0" smtClean="0">
              <a:solidFill>
                <a:srgbClr val="575756"/>
              </a:solidFill>
              <a:latin typeface="Arial Black" panose="020B0A04020102020204" pitchFamily="34" charset="0"/>
            </a:endParaRPr>
          </a:p>
          <a:p>
            <a:pPr marR="0" lvl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lang="en-US" altLang="en-US" sz="3600" dirty="0" smtClean="0">
                <a:solidFill>
                  <a:srgbClr val="575756"/>
                </a:solidFill>
                <a:latin typeface="Arial Black" panose="020B0A04020102020204" pitchFamily="34" charset="0"/>
              </a:rPr>
              <a:t>We would like you to design a poster – the theme -</a:t>
            </a:r>
            <a:endParaRPr lang="en-US" altLang="en-US" sz="3600" dirty="0">
              <a:solidFill>
                <a:srgbClr val="575756"/>
              </a:solidFill>
              <a:latin typeface="Arial Black" panose="020B0A04020102020204" pitchFamily="34" charset="0"/>
            </a:endParaRPr>
          </a:p>
          <a:p>
            <a:pPr marR="0" lvl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lang="en-US" altLang="en-US" sz="7200" dirty="0" smtClean="0">
                <a:solidFill>
                  <a:srgbClr val="575756"/>
                </a:solidFill>
                <a:latin typeface="Arial Black" panose="020B0A04020102020204" pitchFamily="34" charset="0"/>
              </a:rPr>
              <a:t>Litter </a:t>
            </a:r>
          </a:p>
          <a:p>
            <a:pPr marR="0" lvl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endParaRPr lang="en-US" altLang="en-US" sz="3600" dirty="0">
              <a:solidFill>
                <a:srgbClr val="575756"/>
              </a:solidFill>
              <a:latin typeface="Arial Black" panose="020B0A04020102020204" pitchFamily="34" charset="0"/>
            </a:endParaRPr>
          </a:p>
          <a:p>
            <a:pPr marR="0" lvl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endParaRPr lang="en-US" altLang="en-US" sz="3600" dirty="0" smtClean="0">
              <a:solidFill>
                <a:srgbClr val="575756"/>
              </a:solidFill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196096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ject 5"/>
          <p:cNvSpPr>
            <a:spLocks noChangeAspect="1"/>
          </p:cNvSpPr>
          <p:nvPr/>
        </p:nvSpPr>
        <p:spPr>
          <a:xfrm>
            <a:off x="0" y="4853355"/>
            <a:ext cx="12196210" cy="2004646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grpSp>
        <p:nvGrpSpPr>
          <p:cNvPr id="15" name="Group 14"/>
          <p:cNvGrpSpPr/>
          <p:nvPr/>
        </p:nvGrpSpPr>
        <p:grpSpPr>
          <a:xfrm>
            <a:off x="217375" y="235727"/>
            <a:ext cx="11761460" cy="1193023"/>
            <a:chOff x="143937" y="1150127"/>
            <a:chExt cx="11761460" cy="1800000"/>
          </a:xfrm>
        </p:grpSpPr>
        <p:pic>
          <p:nvPicPr>
            <p:cNvPr id="2" name="Picture 1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644960" y="1150127"/>
              <a:ext cx="994142" cy="1800000"/>
            </a:xfrm>
            <a:prstGeom prst="rect">
              <a:avLst/>
            </a:prstGeom>
          </p:spPr>
        </p:pic>
        <p:pic>
          <p:nvPicPr>
            <p:cNvPr id="3" name="Picture 2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278634" y="1150127"/>
              <a:ext cx="1004184" cy="1800000"/>
            </a:xfrm>
            <a:prstGeom prst="rect">
              <a:avLst/>
            </a:prstGeom>
          </p:spPr>
        </p:pic>
        <p:pic>
          <p:nvPicPr>
            <p:cNvPr id="10" name="Picture 9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802716" y="1150127"/>
              <a:ext cx="1425941" cy="1800000"/>
            </a:xfrm>
            <a:prstGeom prst="rect">
              <a:avLst/>
            </a:prstGeom>
          </p:spPr>
        </p:pic>
        <p:pic>
          <p:nvPicPr>
            <p:cNvPr id="11" name="Picture 10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922350" y="1150127"/>
              <a:ext cx="960251" cy="1800000"/>
            </a:xfrm>
            <a:prstGeom prst="rect">
              <a:avLst/>
            </a:prstGeom>
          </p:spPr>
        </p:pic>
        <p:pic>
          <p:nvPicPr>
            <p:cNvPr id="12" name="Picture 11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868189" y="1150127"/>
              <a:ext cx="1137239" cy="1800000"/>
            </a:xfrm>
            <a:prstGeom prst="rect">
              <a:avLst/>
            </a:prstGeom>
          </p:spPr>
        </p:pic>
        <p:pic>
          <p:nvPicPr>
            <p:cNvPr id="13" name="Picture 12"/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43937" y="1150127"/>
              <a:ext cx="1019247" cy="1800000"/>
            </a:xfrm>
            <a:prstGeom prst="rect">
              <a:avLst/>
            </a:prstGeom>
          </p:spPr>
        </p:pic>
        <p:pic>
          <p:nvPicPr>
            <p:cNvPr id="14" name="Picture 13"/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522133" y="1150127"/>
              <a:ext cx="1383264" cy="1800000"/>
            </a:xfrm>
            <a:prstGeom prst="rect">
              <a:avLst/>
            </a:prstGeom>
          </p:spPr>
        </p:pic>
      </p:grpSp>
      <p:sp>
        <p:nvSpPr>
          <p:cNvPr id="33" name="Text Box 5"/>
          <p:cNvSpPr txBox="1">
            <a:spLocks noChangeArrowheads="1"/>
          </p:cNvSpPr>
          <p:nvPr/>
        </p:nvSpPr>
        <p:spPr bwMode="auto">
          <a:xfrm>
            <a:off x="291374" y="1676688"/>
            <a:ext cx="11613461" cy="23165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>
                    <a:alpha val="85001"/>
                  </a:srgbClr>
                </a:solidFill>
              </a14:hiddenFill>
            </a:ex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marL="571500" marR="0" lvl="0" indent="-57150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lang="en-US" altLang="en-US" sz="3600" dirty="0" smtClean="0">
                <a:solidFill>
                  <a:srgbClr val="575756"/>
                </a:solidFill>
                <a:latin typeface="Arial Black" panose="020B0A04020102020204" pitchFamily="34" charset="0"/>
              </a:rPr>
              <a:t>All entries should be </a:t>
            </a:r>
            <a:r>
              <a:rPr lang="en-US" altLang="en-US" sz="3600" dirty="0" smtClean="0">
                <a:solidFill>
                  <a:srgbClr val="575756"/>
                </a:solidFill>
                <a:latin typeface="Arial Black" panose="020B0A04020102020204" pitchFamily="34" charset="0"/>
              </a:rPr>
              <a:t>handed in by </a:t>
            </a:r>
          </a:p>
          <a:p>
            <a:pPr marL="571500" marR="0" lvl="0" indent="-57150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lang="en-US" altLang="en-US" sz="3600" dirty="0" smtClean="0">
                <a:solidFill>
                  <a:srgbClr val="FF0000"/>
                </a:solidFill>
                <a:latin typeface="Arial Black" panose="020B0A04020102020204" pitchFamily="34" charset="0"/>
              </a:rPr>
              <a:t>Friday </a:t>
            </a:r>
            <a:r>
              <a:rPr lang="en-US" altLang="en-US" sz="3600" dirty="0" smtClean="0">
                <a:solidFill>
                  <a:srgbClr val="FF0000"/>
                </a:solidFill>
                <a:latin typeface="Arial Black" panose="020B0A04020102020204" pitchFamily="34" charset="0"/>
              </a:rPr>
              <a:t>28</a:t>
            </a:r>
            <a:r>
              <a:rPr lang="en-US" altLang="en-US" sz="3600" baseline="30000" dirty="0" smtClean="0">
                <a:solidFill>
                  <a:srgbClr val="FF0000"/>
                </a:solidFill>
                <a:latin typeface="Arial Black" panose="020B0A04020102020204" pitchFamily="34" charset="0"/>
              </a:rPr>
              <a:t>th</a:t>
            </a:r>
            <a:r>
              <a:rPr lang="en-US" altLang="en-US" sz="3600" dirty="0" smtClean="0">
                <a:solidFill>
                  <a:srgbClr val="FF0000"/>
                </a:solidFill>
                <a:latin typeface="Arial Black" panose="020B0A04020102020204" pitchFamily="34" charset="0"/>
              </a:rPr>
              <a:t> of January </a:t>
            </a:r>
            <a:endParaRPr lang="en-US" altLang="en-US" sz="3600" dirty="0">
              <a:solidFill>
                <a:srgbClr val="FF0000"/>
              </a:solidFill>
              <a:latin typeface="Arial Black" panose="020B0A04020102020204" pitchFamily="34" charset="0"/>
            </a:endParaRPr>
          </a:p>
          <a:p>
            <a:pPr marR="0" lvl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endParaRPr lang="en-US" altLang="en-US" sz="3600" dirty="0" smtClean="0">
              <a:solidFill>
                <a:srgbClr val="575756"/>
              </a:solidFill>
              <a:latin typeface="Arial Black" panose="020B0A04020102020204" pitchFamily="34" charset="0"/>
            </a:endParaRPr>
          </a:p>
          <a:p>
            <a:pPr marR="0" lvl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endParaRPr lang="en-US" altLang="en-US" sz="3600" dirty="0">
              <a:solidFill>
                <a:srgbClr val="575756"/>
              </a:solidFill>
              <a:latin typeface="Arial Black" panose="020B0A04020102020204" pitchFamily="34" charset="0"/>
            </a:endParaRPr>
          </a:p>
          <a:p>
            <a:pPr marR="0" lvl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lang="en-US" altLang="en-US" sz="3600" dirty="0" smtClean="0">
                <a:solidFill>
                  <a:srgbClr val="575756"/>
                </a:solidFill>
                <a:latin typeface="Arial Black" panose="020B0A04020102020204" pitchFamily="34" charset="0"/>
              </a:rPr>
              <a:t>Good Luck Everyone</a:t>
            </a:r>
            <a:endParaRPr lang="en-US" altLang="en-US" sz="3600" dirty="0" smtClean="0"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385364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Office Theme">
  <a:themeElements>
    <a:clrScheme name="Custom 1">
      <a:dk1>
        <a:srgbClr val="000000"/>
      </a:dk1>
      <a:lt1>
        <a:srgbClr val="FFFFFF"/>
      </a:lt1>
      <a:dk2>
        <a:srgbClr val="82C341"/>
      </a:dk2>
      <a:lt2>
        <a:srgbClr val="EEECE1"/>
      </a:lt2>
      <a:accent1>
        <a:srgbClr val="68C4DF"/>
      </a:accent1>
      <a:accent2>
        <a:srgbClr val="E56786"/>
      </a:accent2>
      <a:accent3>
        <a:srgbClr val="F99D33"/>
      </a:accent3>
      <a:accent4>
        <a:srgbClr val="EDA1B0"/>
      </a:accent4>
      <a:accent5>
        <a:srgbClr val="A2D0CA"/>
      </a:accent5>
      <a:accent6>
        <a:srgbClr val="FED85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FA6BE8775FFAF048B18AB121218CF7C5" ma:contentTypeVersion="6" ma:contentTypeDescription="Create a new document." ma:contentTypeScope="" ma:versionID="91dcc4d5636d9b124952ddb5d8809073">
  <xsd:schema xmlns:xsd="http://www.w3.org/2001/XMLSchema" xmlns:xs="http://www.w3.org/2001/XMLSchema" xmlns:p="http://schemas.microsoft.com/office/2006/metadata/properties" xmlns:ns2="7142544d-bb75-46a8-8d15-935ea0f6c27c" targetNamespace="http://schemas.microsoft.com/office/2006/metadata/properties" ma:root="true" ma:fieldsID="6b7487ffadcdf3eb573285f45684b44e" ns2:_="">
    <xsd:import namespace="7142544d-bb75-46a8-8d15-935ea0f6c27c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2:MediaLengthInSecond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142544d-bb75-46a8-8d15-935ea0f6c27c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12" nillable="true" ma:displayName="MediaServiceDateTaken" ma:hidden="true" ma:internalName="MediaServiceDateTaken" ma:readOnly="true">
      <xsd:simpleType>
        <xsd:restriction base="dms:Text"/>
      </xsd:simpleType>
    </xsd:element>
    <xsd:element name="MediaLengthInSeconds" ma:index="13" nillable="true" ma:displayName="Length (seconds)" ma:internalName="MediaLengthInSeconds" ma:readOnly="true">
      <xsd:simpleType>
        <xsd:restriction base="dms:Unknown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A4C9000E-A4FD-43A3-B788-73A74CDF4BC2}">
  <ds:schemaRefs>
    <ds:schemaRef ds:uri="http://schemas.microsoft.com/office/2006/metadata/properties"/>
    <ds:schemaRef ds:uri="http://schemas.microsoft.com/office/2006/documentManagement/types"/>
    <ds:schemaRef ds:uri="http://purl.org/dc/terms/"/>
    <ds:schemaRef ds:uri="7142544d-bb75-46a8-8d15-935ea0f6c27c"/>
    <ds:schemaRef ds:uri="http://purl.org/dc/dcmitype/"/>
    <ds:schemaRef ds:uri="http://schemas.microsoft.com/office/infopath/2007/PartnerControls"/>
    <ds:schemaRef ds:uri="http://purl.org/dc/elements/1.1/"/>
    <ds:schemaRef ds:uri="http://schemas.openxmlformats.org/package/2006/metadata/core-properties"/>
    <ds:schemaRef ds:uri="http://www.w3.org/XML/1998/namespace"/>
  </ds:schemaRefs>
</ds:datastoreItem>
</file>

<file path=customXml/itemProps2.xml><?xml version="1.0" encoding="utf-8"?>
<ds:datastoreItem xmlns:ds="http://schemas.openxmlformats.org/officeDocument/2006/customXml" ds:itemID="{793D2C43-8B62-4E07-AAA4-502E01B00C27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1A8A25EF-2D93-4308-A2DE-A9F8BF4DC015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7142544d-bb75-46a8-8d15-935ea0f6c27c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662</TotalTime>
  <Words>633</Words>
  <Application>Microsoft Office PowerPoint</Application>
  <PresentationFormat>Widescreen</PresentationFormat>
  <Paragraphs>75</Paragraphs>
  <Slides>17</Slides>
  <Notes>1</Notes>
  <HiddenSlides>0</HiddenSlides>
  <MMClips>1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17</vt:i4>
      </vt:variant>
    </vt:vector>
  </HeadingPairs>
  <TitlesOfParts>
    <vt:vector size="25" baseType="lpstr">
      <vt:lpstr>Arial</vt:lpstr>
      <vt:lpstr>Arial Black</vt:lpstr>
      <vt:lpstr>ArialSFMT-Bold</vt:lpstr>
      <vt:lpstr>Calibri</vt:lpstr>
      <vt:lpstr>Calibri Light</vt:lpstr>
      <vt:lpstr>GothamBlack</vt:lpstr>
      <vt:lpstr>Office Theme</vt:lpstr>
      <vt:lpstr>1_Office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Francis Hyland</dc:creator>
  <cp:lastModifiedBy>Jodie Blincow</cp:lastModifiedBy>
  <cp:revision>47</cp:revision>
  <dcterms:created xsi:type="dcterms:W3CDTF">2021-07-23T11:16:48Z</dcterms:created>
  <dcterms:modified xsi:type="dcterms:W3CDTF">2022-02-06T15:21:39Z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0x010100FA6BE8775FFAF048B18AB121218CF7C5</vt:lpwstr>
  </property>
  <property fmtid="{D5CDD505-2E9C-101B-9397-08002B2CF9AE}" pid="3" name="Order">
    <vt:lpwstr>16500.0000000000</vt:lpwstr>
  </property>
  <property fmtid="{D5CDD505-2E9C-101B-9397-08002B2CF9AE}" pid="4" name="xd_Signature">
    <vt:lpwstr/>
  </property>
  <property fmtid="{D5CDD505-2E9C-101B-9397-08002B2CF9AE}" pid="5" name="xd_ProgID">
    <vt:lpwstr/>
  </property>
  <property fmtid="{D5CDD505-2E9C-101B-9397-08002B2CF9AE}" pid="6" name="_SourceUrl">
    <vt:lpwstr/>
  </property>
  <property fmtid="{D5CDD505-2E9C-101B-9397-08002B2CF9AE}" pid="7" name="_SharedFileIndex">
    <vt:lpwstr/>
  </property>
  <property fmtid="{D5CDD505-2E9C-101B-9397-08002B2CF9AE}" pid="8" name="TemplateUrl">
    <vt:lpwstr/>
  </property>
  <property fmtid="{D5CDD505-2E9C-101B-9397-08002B2CF9AE}" pid="9" name="ComplianceAssetId">
    <vt:lpwstr/>
  </property>
  <property fmtid="{D5CDD505-2E9C-101B-9397-08002B2CF9AE}" pid="10" name="_ExtendedDescription">
    <vt:lpwstr/>
  </property>
</Properties>
</file>