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87" r:id="rId2"/>
    <p:sldId id="257" r:id="rId3"/>
    <p:sldId id="280" r:id="rId4"/>
    <p:sldId id="281" r:id="rId5"/>
    <p:sldId id="283" r:id="rId6"/>
    <p:sldId id="284" r:id="rId7"/>
    <p:sldId id="286"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A2CA4A-44F5-43F8-A220-94127071121A}" v="28" dt="2022-01-07T13:24:07.0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3" d="100"/>
          <a:sy n="113" d="100"/>
        </p:scale>
        <p:origin x="135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10/01/2022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505773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7</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10/01/2022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10/01/2022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10/01/2022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10/01/2022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CoxopsRSfdU"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hyperlink" Target="https://www.youtube.com/watch?v=CoxopsRSfdU"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CoxopsRSfdU"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16633"/>
            <a:ext cx="8352928" cy="1800200"/>
          </a:xfrm>
        </p:spPr>
        <p:txBody>
          <a:bodyPr>
            <a:normAutofit fontScale="90000"/>
          </a:bodyPr>
          <a:lstStyle/>
          <a:p>
            <a:pPr lvl="0">
              <a:lnSpc>
                <a:spcPct val="107000"/>
              </a:lnSpc>
              <a:spcBef>
                <a:spcPts val="0"/>
              </a:spcBef>
              <a:spcAft>
                <a:spcPts val="800"/>
              </a:spcAft>
            </a:pPr>
            <a:br>
              <a:rPr lang="en-GB" sz="3600" b="1" dirty="0">
                <a:solidFill>
                  <a:prstClr val="black"/>
                </a:solidFill>
                <a:latin typeface="Comic Sans MS" panose="030F0702030302020204" pitchFamily="66" charset="0"/>
                <a:ea typeface="Calibri" panose="020F0502020204030204" pitchFamily="34" charset="0"/>
                <a:cs typeface="Calibri" panose="020F0502020204030204" pitchFamily="34" charset="0"/>
              </a:rPr>
            </a:br>
            <a:r>
              <a:rPr lang="en-GB" sz="3600" dirty="0">
                <a:solidFill>
                  <a:prstClr val="black"/>
                </a:solidFill>
                <a:latin typeface="Comic Sans MS" panose="030F0702030302020204" pitchFamily="66" charset="0"/>
                <a:ea typeface="Calibri" panose="020F0502020204030204" pitchFamily="34" charset="0"/>
                <a:cs typeface="Calibri" panose="020F0502020204030204" pitchFamily="34" charset="0"/>
              </a:rPr>
              <a:t>Gospel</a:t>
            </a:r>
            <a:br>
              <a:rPr lang="en-GB" sz="3600"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br>
            <a:r>
              <a:rPr lang="en-GB" sz="3100" dirty="0">
                <a:solidFill>
                  <a:prstClr val="black"/>
                </a:solidFill>
                <a:latin typeface="Comic Sans MS" panose="030F0702030302020204" pitchFamily="66" charset="0"/>
                <a:ea typeface="Calibri" panose="020F0502020204030204" pitchFamily="34" charset="0"/>
                <a:cs typeface="Calibri" panose="020F0502020204030204" pitchFamily="34" charset="0"/>
              </a:rPr>
              <a:t>The Feast of the Baptism of the Lord (Year C)</a:t>
            </a:r>
            <a:br>
              <a:rPr lang="en-GB" sz="3100" b="1" dirty="0">
                <a:solidFill>
                  <a:prstClr val="black"/>
                </a:solidFill>
                <a:latin typeface="Comic Sans MS" panose="030F0702030302020204" pitchFamily="66" charset="0"/>
                <a:ea typeface="Calibri" panose="020F0502020204030204" pitchFamily="34" charset="0"/>
                <a:cs typeface="Calibri" panose="020F0502020204030204" pitchFamily="34" charset="0"/>
              </a:rPr>
            </a:br>
            <a:r>
              <a:rPr lang="en-GB" sz="27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a:t>
            </a:r>
            <a:r>
              <a:rPr lang="en-GB" sz="2700" dirty="0">
                <a:effectLst/>
                <a:latin typeface="Comic Sans MS" panose="030F0702030302020204" pitchFamily="66" charset="0"/>
              </a:rPr>
              <a:t>Luke 3:15-16,21-22</a:t>
            </a:r>
            <a:br>
              <a:rPr lang="en-GB" sz="3600" b="1" dirty="0">
                <a:solidFill>
                  <a:srgbClr val="FFC000"/>
                </a:solidFill>
                <a:latin typeface="Calibri" panose="020F0502020204030204" pitchFamily="34" charset="0"/>
                <a:ea typeface="Calibri" panose="020F0502020204030204" pitchFamily="34" charset="0"/>
                <a:cs typeface="Times New Roman" panose="02020603050405020304" pitchFamily="18" charset="0"/>
              </a:rPr>
            </a:br>
            <a:endParaRPr lang="en-GB" sz="3600" b="1" dirty="0">
              <a:solidFill>
                <a:srgbClr val="FFC000"/>
              </a:solidFill>
            </a:endParaRPr>
          </a:p>
        </p:txBody>
      </p:sp>
      <p:pic>
        <p:nvPicPr>
          <p:cNvPr id="2050" name="Picture 2" descr="Image result for feast of the baptism of our lord - moder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988840"/>
            <a:ext cx="7128792" cy="475252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BE2D5CB-7000-4399-94F9-5C6A2EDDB83B}"/>
              </a:ext>
            </a:extLst>
          </p:cNvPr>
          <p:cNvSpPr txBox="1"/>
          <p:nvPr/>
        </p:nvSpPr>
        <p:spPr>
          <a:xfrm>
            <a:off x="3923928" y="6453336"/>
            <a:ext cx="496855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a:ea typeface="+mn-ea"/>
                <a:cs typeface="+mn-cs"/>
                <a:hlinkClick r:id="rId3"/>
              </a:rPr>
              <a:t>https://www.youtube.com/watch?v=CoxopsRSfdU</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62735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7F11D1-62CB-43D2-B40A-816C9E164DE7}"/>
              </a:ext>
            </a:extLst>
          </p:cNvPr>
          <p:cNvSpPr txBox="1"/>
          <p:nvPr/>
        </p:nvSpPr>
        <p:spPr>
          <a:xfrm>
            <a:off x="395536" y="908720"/>
            <a:ext cx="8530082" cy="4417748"/>
          </a:xfrm>
          <a:prstGeom prst="rect">
            <a:avLst/>
          </a:prstGeom>
          <a:noFill/>
        </p:spPr>
        <p:txBody>
          <a:bodyPr wrap="square" rtlCol="0">
            <a:spAutoFit/>
          </a:bodyPr>
          <a:lstStyle/>
          <a:p>
            <a:pPr lvl="0">
              <a:lnSpc>
                <a:spcPct val="107000"/>
              </a:lnSpc>
              <a:spcAft>
                <a:spcPts val="800"/>
              </a:spcAft>
            </a:pPr>
            <a:r>
              <a:rPr lang="en-GB" sz="2400"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A feeling of expectancy had grown among the people, who were beginning to think that John might be the Christ, so John declared before them all, ‘I baptise you with water, but someone is coming, someone who is more powerful than I am, and I am not fit to undo the strap of his sandals; he will baptise you with the Holy Spirit and fire. Now when all the people had been baptised and while Jesus after his own baptism was at prayer, heaven opened and the Holy Spirit descended on him in bodily shape, like a dove. And a voice came from heaven, ‘You are my Son, the Beloved; my favour rests on you. </a:t>
            </a:r>
            <a:r>
              <a:rPr lang="en-GB"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’Luke 3</a:t>
            </a:r>
            <a:r>
              <a:rPr kumimoji="0" lang="en-GB" b="0" i="0" u="none" strike="noStrike" kern="1200" cap="none" spc="0" normalizeH="0" baseline="0" noProof="0" dirty="0">
                <a:ln>
                  <a:noFill/>
                </a:ln>
                <a:solidFill>
                  <a:prstClr val="black"/>
                </a:solidFill>
                <a:effectLst/>
                <a:uLnTx/>
                <a:uFillTx/>
                <a:latin typeface="Comic Sans MS" panose="030F0702030302020204" pitchFamily="66" charset="0"/>
                <a:ea typeface="+mj-ea"/>
                <a:cs typeface="+mj-cs"/>
              </a:rPr>
              <a:t>:15-16,21-22</a:t>
            </a:r>
            <a:endParaRPr lang="en-GB"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A64E2AD0-7282-40BF-BE6A-F112B250D61A}"/>
              </a:ext>
            </a:extLst>
          </p:cNvPr>
          <p:cNvSpPr txBox="1"/>
          <p:nvPr/>
        </p:nvSpPr>
        <p:spPr>
          <a:xfrm>
            <a:off x="611560" y="260648"/>
            <a:ext cx="7920879" cy="461665"/>
          </a:xfrm>
          <a:prstGeom prst="rect">
            <a:avLst/>
          </a:prstGeom>
          <a:noFill/>
        </p:spPr>
        <p:txBody>
          <a:bodyPr wrap="square" rtlCol="0">
            <a:spAutoFit/>
          </a:bodyPr>
          <a:lstStyle/>
          <a:p>
            <a:pPr algn="ctr"/>
            <a:r>
              <a:rPr lang="en-GB" sz="2400" b="1" dirty="0">
                <a:latin typeface="Comic Sans MS" panose="030F0702030302020204" pitchFamily="66" charset="0"/>
              </a:rPr>
              <a:t>A Reading from the Holy Gospel according to Luke</a:t>
            </a:r>
          </a:p>
        </p:txBody>
      </p:sp>
      <p:sp>
        <p:nvSpPr>
          <p:cNvPr id="5" name="TextBox 4">
            <a:extLst>
              <a:ext uri="{FF2B5EF4-FFF2-40B4-BE49-F238E27FC236}">
                <a16:creationId xmlns:a16="http://schemas.microsoft.com/office/drawing/2014/main" id="{4589035B-50FE-4825-BCAC-F45E3633CE65}"/>
              </a:ext>
            </a:extLst>
          </p:cNvPr>
          <p:cNvSpPr txBox="1"/>
          <p:nvPr/>
        </p:nvSpPr>
        <p:spPr>
          <a:xfrm>
            <a:off x="395536" y="5480555"/>
            <a:ext cx="4104456" cy="1015663"/>
          </a:xfrm>
          <a:prstGeom prst="rect">
            <a:avLst/>
          </a:prstGeom>
          <a:noFill/>
        </p:spPr>
        <p:txBody>
          <a:bodyPr wrap="square" rtlCol="0">
            <a:spAutoFit/>
          </a:bodyPr>
          <a:lstStyle/>
          <a:p>
            <a:r>
              <a:rPr lang="en-GB" sz="2000" dirty="0">
                <a:solidFill>
                  <a:srgbClr val="0070C0"/>
                </a:solidFill>
                <a:latin typeface="Comic Sans MS" panose="030F0702030302020204" pitchFamily="66" charset="0"/>
              </a:rPr>
              <a:t>The Gospel of the Lord,</a:t>
            </a:r>
          </a:p>
          <a:p>
            <a:endParaRPr lang="en-GB" sz="2000" dirty="0">
              <a:solidFill>
                <a:srgbClr val="0070C0"/>
              </a:solidFill>
              <a:latin typeface="Comic Sans MS" panose="030F0702030302020204" pitchFamily="66" charset="0"/>
            </a:endParaRPr>
          </a:p>
          <a:p>
            <a:r>
              <a:rPr lang="en-GB" sz="2000" dirty="0">
                <a:solidFill>
                  <a:srgbClr val="0070C0"/>
                </a:solidFill>
                <a:latin typeface="Comic Sans MS" panose="030F0702030302020204" pitchFamily="66" charset="0"/>
              </a:rPr>
              <a:t>Praise to you Lord Jesus Christ.</a:t>
            </a:r>
          </a:p>
        </p:txBody>
      </p:sp>
      <p:pic>
        <p:nvPicPr>
          <p:cNvPr id="1026" name="Picture 2" descr="Baptism of the Lord art – Stushie Art">
            <a:extLst>
              <a:ext uri="{FF2B5EF4-FFF2-40B4-BE49-F238E27FC236}">
                <a16:creationId xmlns:a16="http://schemas.microsoft.com/office/drawing/2014/main" id="{A7CF62F8-2C6A-42AE-B293-F69F49CE22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4941168"/>
            <a:ext cx="2664295" cy="18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Image result for love one anoth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Rectangle 14"/>
          <p:cNvSpPr/>
          <p:nvPr/>
        </p:nvSpPr>
        <p:spPr>
          <a:xfrm>
            <a:off x="168812" y="6386251"/>
            <a:ext cx="5276203" cy="369332"/>
          </a:xfrm>
          <a:prstGeom prst="rect">
            <a:avLst/>
          </a:prstGeom>
        </p:spPr>
        <p:txBody>
          <a:bodyPr wrap="square">
            <a:spAutoFit/>
          </a:bodyPr>
          <a:lstStyle/>
          <a:p>
            <a:endParaRPr lang="en-GB" dirty="0"/>
          </a:p>
        </p:txBody>
      </p:sp>
      <p:graphicFrame>
        <p:nvGraphicFramePr>
          <p:cNvPr id="4" name="Table 3">
            <a:extLst>
              <a:ext uri="{FF2B5EF4-FFF2-40B4-BE49-F238E27FC236}">
                <a16:creationId xmlns:a16="http://schemas.microsoft.com/office/drawing/2014/main" id="{94AAEA4E-897C-4A9A-A061-0D87F03BAACF}"/>
              </a:ext>
            </a:extLst>
          </p:cNvPr>
          <p:cNvGraphicFramePr>
            <a:graphicFrameLocks noGrp="1"/>
          </p:cNvGraphicFramePr>
          <p:nvPr>
            <p:extLst>
              <p:ext uri="{D42A27DB-BD31-4B8C-83A1-F6EECF244321}">
                <p14:modId xmlns:p14="http://schemas.microsoft.com/office/powerpoint/2010/main" val="1742896693"/>
              </p:ext>
            </p:extLst>
          </p:nvPr>
        </p:nvGraphicFramePr>
        <p:xfrm>
          <a:off x="323528" y="902413"/>
          <a:ext cx="8496944" cy="4217754"/>
        </p:xfrm>
        <a:graphic>
          <a:graphicData uri="http://schemas.openxmlformats.org/drawingml/2006/table">
            <a:tbl>
              <a:tblPr/>
              <a:tblGrid>
                <a:gridCol w="8496944">
                  <a:extLst>
                    <a:ext uri="{9D8B030D-6E8A-4147-A177-3AD203B41FA5}">
                      <a16:colId xmlns:a16="http://schemas.microsoft.com/office/drawing/2014/main" val="2851906475"/>
                    </a:ext>
                  </a:extLst>
                </a:gridCol>
              </a:tblGrid>
              <a:tr h="4217754">
                <a:tc>
                  <a:txBody>
                    <a:bodyPr/>
                    <a:lstStyle/>
                    <a:p>
                      <a:pPr marL="285750" indent="-285750" algn="l">
                        <a:lnSpc>
                          <a:spcPct val="107000"/>
                        </a:lnSpc>
                        <a:spcAft>
                          <a:spcPts val="800"/>
                        </a:spcAft>
                        <a:buFont typeface="Arial" panose="020B0604020202020204" pitchFamily="34" charset="0"/>
                        <a:buChar char="•"/>
                      </a:pPr>
                      <a:r>
                        <a:rPr lang="en-GB" sz="1800" dirty="0">
                          <a:effectLst/>
                          <a:latin typeface="Comic Sans MS" panose="030F0702030302020204" pitchFamily="66" charset="0"/>
                          <a:ea typeface="Times New Roman" panose="02020603050405020304" pitchFamily="18" charset="0"/>
                          <a:cs typeface="Calibri" panose="020F0502020204030204" pitchFamily="34" charset="0"/>
                        </a:rPr>
                        <a:t>This week’s gospel marks the end of the Christmas season and by baptising Jesus in the River Jordan, John announces the arrival of Jesus as the Messiah, the Son of God.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l">
                        <a:lnSpc>
                          <a:spcPct val="107000"/>
                        </a:lnSpc>
                        <a:spcAft>
                          <a:spcPts val="800"/>
                        </a:spcAft>
                        <a:buFont typeface="Arial" panose="020B0604020202020204" pitchFamily="34" charset="0"/>
                        <a:buChar char="•"/>
                      </a:pPr>
                      <a:r>
                        <a:rPr lang="en-GB" sz="1800" dirty="0">
                          <a:effectLst/>
                          <a:latin typeface="Comic Sans MS" panose="030F0702030302020204" pitchFamily="66" charset="0"/>
                          <a:ea typeface="Calibri" panose="020F0502020204030204" pitchFamily="34" charset="0"/>
                          <a:cs typeface="Calibri" panose="020F0502020204030204" pitchFamily="34" charset="0"/>
                        </a:rPr>
                        <a:t>The Baptism of Jesus acts as a bridge between the Old Testament prophets, of which John the Baptist was the last, and the New Testament life </a:t>
                      </a:r>
                      <a:r>
                        <a:rPr lang="en-GB" sz="1800">
                          <a:effectLst/>
                          <a:latin typeface="Comic Sans MS" panose="030F0702030302020204" pitchFamily="66" charset="0"/>
                          <a:ea typeface="Calibri" panose="020F0502020204030204" pitchFamily="34" charset="0"/>
                          <a:cs typeface="Calibri" panose="020F0502020204030204" pitchFamily="34" charset="0"/>
                        </a:rPr>
                        <a:t>of Jesus, </a:t>
                      </a:r>
                      <a:r>
                        <a:rPr lang="en-GB" sz="1800" dirty="0">
                          <a:effectLst/>
                          <a:latin typeface="Comic Sans MS" panose="030F0702030302020204" pitchFamily="66" charset="0"/>
                          <a:ea typeface="Calibri" panose="020F0502020204030204" pitchFamily="34" charset="0"/>
                          <a:cs typeface="Calibri" panose="020F0502020204030204" pitchFamily="34" charset="0"/>
                        </a:rPr>
                        <a:t>full of grace and truth. </a:t>
                      </a:r>
                      <a:r>
                        <a:rPr lang="en-GB" sz="1800" dirty="0">
                          <a:effectLst/>
                          <a:latin typeface="Ink Free" panose="03080402000500000000" pitchFamily="66"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l">
                        <a:lnSpc>
                          <a:spcPct val="107000"/>
                        </a:lnSpc>
                        <a:spcAft>
                          <a:spcPts val="800"/>
                        </a:spcAft>
                        <a:buFont typeface="Arial" panose="020B0604020202020204" pitchFamily="34" charset="0"/>
                        <a:buChar char="•"/>
                      </a:pPr>
                      <a:r>
                        <a:rPr lang="en-GB" sz="1800" dirty="0">
                          <a:effectLst/>
                          <a:latin typeface="Comic Sans MS" panose="030F0702030302020204" pitchFamily="66" charset="0"/>
                          <a:ea typeface="Calibri" panose="020F0502020204030204" pitchFamily="34" charset="0"/>
                          <a:cs typeface="Calibri" panose="020F0502020204030204" pitchFamily="34" charset="0"/>
                        </a:rPr>
                        <a:t>With the Baptism of Jesus, </a:t>
                      </a:r>
                      <a:r>
                        <a:rPr lang="en-GB" sz="1800" b="1" dirty="0">
                          <a:effectLst/>
                          <a:latin typeface="Comic Sans MS" panose="030F0702030302020204" pitchFamily="66" charset="0"/>
                          <a:ea typeface="Calibri" panose="020F0502020204030204" pitchFamily="34" charset="0"/>
                          <a:cs typeface="Calibri" panose="020F0502020204030204" pitchFamily="34" charset="0"/>
                        </a:rPr>
                        <a:t>communication </a:t>
                      </a:r>
                      <a:r>
                        <a:rPr lang="en-GB" sz="1800" dirty="0">
                          <a:effectLst/>
                          <a:latin typeface="Comic Sans MS" panose="030F0702030302020204" pitchFamily="66" charset="0"/>
                          <a:ea typeface="Calibri" panose="020F0502020204030204" pitchFamily="34" charset="0"/>
                          <a:cs typeface="Calibri" panose="020F0502020204030204" pitchFamily="34" charset="0"/>
                        </a:rPr>
                        <a:t>between God and humankind is restored. </a:t>
                      </a:r>
                    </a:p>
                    <a:p>
                      <a:pPr marL="285750" indent="-285750" algn="l">
                        <a:lnSpc>
                          <a:spcPct val="107000"/>
                        </a:lnSpc>
                        <a:spcAft>
                          <a:spcPts val="800"/>
                        </a:spcAft>
                        <a:buFont typeface="Arial" panose="020B0604020202020204" pitchFamily="34" charset="0"/>
                        <a:buChar char="•"/>
                      </a:pPr>
                      <a:r>
                        <a:rPr lang="en-GB" sz="1800" dirty="0">
                          <a:effectLst/>
                          <a:latin typeface="Comic Sans MS" panose="030F0702030302020204" pitchFamily="66" charset="0"/>
                          <a:ea typeface="Calibri" panose="020F0502020204030204" pitchFamily="34" charset="0"/>
                          <a:cs typeface="Calibri" panose="020F0502020204030204" pitchFamily="34" charset="0"/>
                        </a:rPr>
                        <a:t>As a child of God, He is pleased with you too. His favour rests on you also. There are times when we don’t feel that we are good enough. John felt that he was not good enough to untie the strap of Jesus’ sandal and certainly not good enough to baptise Jesus, however, he had a crucial role to play in helping people to understand who Jesus really is and so do we!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208038915"/>
                  </a:ext>
                </a:extLst>
              </a:tr>
            </a:tbl>
          </a:graphicData>
        </a:graphic>
      </p:graphicFrame>
      <p:sp>
        <p:nvSpPr>
          <p:cNvPr id="6" name="Rectangle 5">
            <a:extLst>
              <a:ext uri="{FF2B5EF4-FFF2-40B4-BE49-F238E27FC236}">
                <a16:creationId xmlns:a16="http://schemas.microsoft.com/office/drawing/2014/main" id="{A42098E2-A241-4E86-B160-AA1D29C41D4D}"/>
              </a:ext>
            </a:extLst>
          </p:cNvPr>
          <p:cNvSpPr/>
          <p:nvPr/>
        </p:nvSpPr>
        <p:spPr>
          <a:xfrm rot="10800000" flipV="1">
            <a:off x="971599" y="5181680"/>
            <a:ext cx="7208196" cy="1494255"/>
          </a:xfrm>
          <a:prstGeom prst="rect">
            <a:avLst/>
          </a:prstGeom>
        </p:spPr>
        <p:txBody>
          <a:bodyPr wrap="square">
            <a:spAutoFit/>
          </a:bodyPr>
          <a:lstStyle/>
          <a:p>
            <a:pPr lvl="0" algn="ctr">
              <a:lnSpc>
                <a:spcPct val="107000"/>
              </a:lnSpc>
              <a:spcAft>
                <a:spcPts val="800"/>
              </a:spcAft>
            </a:pPr>
            <a:r>
              <a:rPr lang="en-GB" sz="20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‘We ask ourselves, who am I to be brilliant, talented, gorgeous  and fabulous?</a:t>
            </a:r>
            <a:endParaRPr lang="en-GB" sz="2000" dirty="0">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pPr lvl="0" algn="ctr">
              <a:lnSpc>
                <a:spcPct val="107000"/>
              </a:lnSpc>
              <a:spcAft>
                <a:spcPts val="800"/>
              </a:spcAft>
            </a:pPr>
            <a:r>
              <a:rPr lang="en-GB" sz="20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   Actually…who are you not to be? You are a child of God.’ </a:t>
            </a:r>
            <a:r>
              <a:rPr lang="en-GB" sz="16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(M. Williamson)</a:t>
            </a:r>
            <a:endParaRPr lang="en-GB" sz="1600" dirty="0">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005227C3-4DD8-4BC6-99C0-A5A778F0C09B}"/>
              </a:ext>
            </a:extLst>
          </p:cNvPr>
          <p:cNvSpPr txBox="1"/>
          <p:nvPr/>
        </p:nvSpPr>
        <p:spPr>
          <a:xfrm>
            <a:off x="3419872" y="332656"/>
            <a:ext cx="3323068" cy="461665"/>
          </a:xfrm>
          <a:prstGeom prst="rect">
            <a:avLst/>
          </a:prstGeom>
          <a:noFill/>
        </p:spPr>
        <p:txBody>
          <a:bodyPr wrap="square" rtlCol="0">
            <a:spAutoFit/>
          </a:bodyPr>
          <a:lstStyle/>
          <a:p>
            <a:r>
              <a:rPr lang="en-GB" sz="2400" b="1" dirty="0">
                <a:latin typeface="Comic Sans MS" panose="030F0702030302020204" pitchFamily="66" charset="0"/>
              </a:rPr>
              <a:t>Gospel Reflection</a:t>
            </a:r>
          </a:p>
        </p:txBody>
      </p:sp>
    </p:spTree>
    <p:extLst>
      <p:ext uri="{BB962C8B-B14F-4D97-AF65-F5344CB8AC3E}">
        <p14:creationId xmlns:p14="http://schemas.microsoft.com/office/powerpoint/2010/main" val="2371469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Image result for I will baptise you with fire and the holy spirit"/>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37937" y="1082884"/>
            <a:ext cx="3032452" cy="3921776"/>
          </a:xfrm>
          <a:prstGeom prst="rect">
            <a:avLst/>
          </a:prstGeom>
          <a:noFill/>
          <a:ln>
            <a:noFill/>
          </a:ln>
        </p:spPr>
      </p:pic>
      <p:sp>
        <p:nvSpPr>
          <p:cNvPr id="5" name="Rectangle 4"/>
          <p:cNvSpPr/>
          <p:nvPr/>
        </p:nvSpPr>
        <p:spPr>
          <a:xfrm rot="10800000" flipV="1">
            <a:off x="373611" y="390263"/>
            <a:ext cx="4846458" cy="1230786"/>
          </a:xfrm>
          <a:prstGeom prst="rect">
            <a:avLst/>
          </a:prstGeom>
        </p:spPr>
        <p:txBody>
          <a:bodyPr wrap="square">
            <a:spAutoFit/>
          </a:bodyPr>
          <a:lstStyle/>
          <a:p>
            <a:pPr>
              <a:lnSpc>
                <a:spcPct val="107000"/>
              </a:lnSpc>
              <a:spcAft>
                <a:spcPts val="800"/>
              </a:spcAft>
            </a:pPr>
            <a:r>
              <a:rPr lang="en-GB"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Post-it challenge:</a:t>
            </a:r>
          </a:p>
          <a:p>
            <a:pPr algn="ctr">
              <a:lnSpc>
                <a:spcPct val="107000"/>
              </a:lnSpc>
              <a:spcAft>
                <a:spcPts val="800"/>
              </a:spcAft>
            </a:pPr>
            <a:r>
              <a:rPr lang="en-GB" sz="2000"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We can communicate with God through Prayer</a:t>
            </a:r>
          </a:p>
        </p:txBody>
      </p:sp>
      <p:sp>
        <p:nvSpPr>
          <p:cNvPr id="15" name="TextBox 14">
            <a:extLst>
              <a:ext uri="{FF2B5EF4-FFF2-40B4-BE49-F238E27FC236}">
                <a16:creationId xmlns:a16="http://schemas.microsoft.com/office/drawing/2014/main" id="{4C85BC32-DC18-412C-AA2D-6E36F51CFF4A}"/>
              </a:ext>
            </a:extLst>
          </p:cNvPr>
          <p:cNvSpPr txBox="1"/>
          <p:nvPr/>
        </p:nvSpPr>
        <p:spPr>
          <a:xfrm>
            <a:off x="240795" y="1937887"/>
            <a:ext cx="4331205" cy="2032608"/>
          </a:xfrm>
          <a:prstGeom prst="rect">
            <a:avLst/>
          </a:prstGeom>
          <a:noFill/>
        </p:spPr>
        <p:txBody>
          <a:bodyPr wrap="square" rtlCol="0">
            <a:spAutoFit/>
          </a:bodyPr>
          <a:lstStyle/>
          <a:p>
            <a:pPr marL="342900" lvl="0" indent="-342900">
              <a:lnSpc>
                <a:spcPct val="106000"/>
              </a:lnSpc>
              <a:buFont typeface="Arial" panose="020B0604020202020204" pitchFamily="34" charset="0"/>
              <a:buChar char="•"/>
            </a:pPr>
            <a:r>
              <a:rPr lang="en-GB" sz="2000" b="1" dirty="0">
                <a:solidFill>
                  <a:srgbClr val="FFC000"/>
                </a:solidFill>
                <a:latin typeface="Comic Sans MS" panose="030F0702030302020204" pitchFamily="66" charset="0"/>
                <a:ea typeface="Calibri" panose="020F0502020204030204" pitchFamily="34" charset="0"/>
                <a:cs typeface="Calibri" panose="020F0502020204030204" pitchFamily="34" charset="0"/>
              </a:rPr>
              <a:t>Close your eyes and reflect on your day, just for a moment…Your challenge today is to find the positives around you – from your parents, your teachers, your friends. </a:t>
            </a:r>
          </a:p>
        </p:txBody>
      </p:sp>
      <p:graphicFrame>
        <p:nvGraphicFramePr>
          <p:cNvPr id="17" name="Table 16">
            <a:extLst>
              <a:ext uri="{FF2B5EF4-FFF2-40B4-BE49-F238E27FC236}">
                <a16:creationId xmlns:a16="http://schemas.microsoft.com/office/drawing/2014/main" id="{3FCB4AD9-FA42-47A9-AEC2-81D5803CF283}"/>
              </a:ext>
            </a:extLst>
          </p:cNvPr>
          <p:cNvGraphicFramePr>
            <a:graphicFrameLocks noGrp="1"/>
          </p:cNvGraphicFramePr>
          <p:nvPr>
            <p:extLst>
              <p:ext uri="{D42A27DB-BD31-4B8C-83A1-F6EECF244321}">
                <p14:modId xmlns:p14="http://schemas.microsoft.com/office/powerpoint/2010/main" val="4128488723"/>
              </p:ext>
            </p:extLst>
          </p:nvPr>
        </p:nvGraphicFramePr>
        <p:xfrm>
          <a:off x="240795" y="4221088"/>
          <a:ext cx="5713166" cy="2376264"/>
        </p:xfrm>
        <a:graphic>
          <a:graphicData uri="http://schemas.openxmlformats.org/drawingml/2006/table">
            <a:tbl>
              <a:tblPr/>
              <a:tblGrid>
                <a:gridCol w="5713166">
                  <a:extLst>
                    <a:ext uri="{9D8B030D-6E8A-4147-A177-3AD203B41FA5}">
                      <a16:colId xmlns:a16="http://schemas.microsoft.com/office/drawing/2014/main" val="4228841205"/>
                    </a:ext>
                  </a:extLst>
                </a:gridCol>
              </a:tblGrid>
              <a:tr h="2376264">
                <a:tc>
                  <a:txBody>
                    <a:bodyPr/>
                    <a:lstStyle/>
                    <a:p>
                      <a:pPr marL="342900" lvl="0" indent="-342900" algn="l">
                        <a:lnSpc>
                          <a:spcPct val="106000"/>
                        </a:lnSpc>
                        <a:spcAft>
                          <a:spcPts val="0"/>
                        </a:spcAft>
                        <a:buFont typeface="Symbol" panose="05050102010706020507" pitchFamily="18" charset="2"/>
                        <a:buChar char=""/>
                      </a:pPr>
                      <a:r>
                        <a:rPr lang="en-GB" sz="2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Ask God if there is anything he wants you to do for him. Ask the Holy Spirit to help you.</a:t>
                      </a:r>
                      <a:endParaRPr lang="en-GB" sz="20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marL="457200" algn="l">
                        <a:lnSpc>
                          <a:spcPct val="106000"/>
                        </a:lnSpc>
                        <a:spcAft>
                          <a:spcPts val="0"/>
                        </a:spcAft>
                      </a:pPr>
                      <a:r>
                        <a:rPr lang="en-GB" sz="2000" b="1" i="1" dirty="0">
                          <a:solidFill>
                            <a:srgbClr val="FFC000"/>
                          </a:solidFill>
                          <a:effectLst/>
                          <a:latin typeface="Comic Sans MS" panose="030F0702030302020204" pitchFamily="66" charset="0"/>
                          <a:ea typeface="Times New Roman" panose="02020603050405020304" pitchFamily="18" charset="0"/>
                          <a:cs typeface="Calibri" panose="020F0502020204030204" pitchFamily="34"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6000"/>
                        </a:lnSpc>
                        <a:spcAft>
                          <a:spcPts val="800"/>
                        </a:spcAft>
                        <a:buFont typeface="Symbol" panose="05050102010706020507" pitchFamily="18" charset="2"/>
                        <a:buChar char=""/>
                      </a:pPr>
                      <a:r>
                        <a:rPr lang="en-GB" sz="2000" b="1" dirty="0">
                          <a:solidFill>
                            <a:srgbClr val="FFC000"/>
                          </a:solidFill>
                          <a:effectLst/>
                          <a:latin typeface="Comic Sans MS" panose="030F0702030302020204" pitchFamily="66" charset="0"/>
                          <a:ea typeface="Calibri" panose="020F0502020204030204" pitchFamily="34" charset="0"/>
                          <a:cs typeface="Calibri" panose="020F0502020204030204" pitchFamily="34" charset="0"/>
                        </a:rPr>
                        <a:t>How will others know that the Holy Spirit working through you in this coming week?</a:t>
                      </a:r>
                      <a:endParaRPr lang="en-GB" sz="2000"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796742759"/>
                  </a:ext>
                </a:extLst>
              </a:tr>
            </a:tbl>
          </a:graphicData>
        </a:graphic>
      </p:graphicFrame>
      <p:sp>
        <p:nvSpPr>
          <p:cNvPr id="18" name="TextBox 17">
            <a:extLst>
              <a:ext uri="{FF2B5EF4-FFF2-40B4-BE49-F238E27FC236}">
                <a16:creationId xmlns:a16="http://schemas.microsoft.com/office/drawing/2014/main" id="{3FB94D2D-11F2-41BC-8122-38ECCAC98845}"/>
              </a:ext>
            </a:extLst>
          </p:cNvPr>
          <p:cNvSpPr txBox="1"/>
          <p:nvPr/>
        </p:nvSpPr>
        <p:spPr>
          <a:xfrm>
            <a:off x="6156176" y="5004660"/>
            <a:ext cx="2747029" cy="830997"/>
          </a:xfrm>
          <a:prstGeom prst="rect">
            <a:avLst/>
          </a:prstGeom>
          <a:noFill/>
        </p:spPr>
        <p:txBody>
          <a:bodyPr wrap="square" rtlCol="0">
            <a:spAutoFit/>
          </a:bodyPr>
          <a:lstStyle/>
          <a:p>
            <a:pPr algn="ctr"/>
            <a:r>
              <a:rPr lang="en-GB" sz="24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Try to see God in others.</a:t>
            </a:r>
            <a:endParaRPr lang="en-GB" sz="2400" dirty="0"/>
          </a:p>
        </p:txBody>
      </p:sp>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Image result for water of baptism"/>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1916832"/>
            <a:ext cx="3744416" cy="3888432"/>
          </a:xfrm>
          <a:prstGeom prst="rect">
            <a:avLst/>
          </a:prstGeom>
          <a:noFill/>
          <a:ln>
            <a:noFill/>
          </a:ln>
        </p:spPr>
      </p:pic>
      <p:sp>
        <p:nvSpPr>
          <p:cNvPr id="2" name="Rectangle 1"/>
          <p:cNvSpPr/>
          <p:nvPr/>
        </p:nvSpPr>
        <p:spPr>
          <a:xfrm>
            <a:off x="218382" y="404664"/>
            <a:ext cx="4569642" cy="6403676"/>
          </a:xfrm>
          <a:prstGeom prst="rect">
            <a:avLst/>
          </a:prstGeom>
        </p:spPr>
        <p:txBody>
          <a:bodyPr wrap="square">
            <a:spAutoFit/>
          </a:bodyPr>
          <a:lstStyle/>
          <a:p>
            <a:pPr>
              <a:lnSpc>
                <a:spcPct val="107000"/>
              </a:lnSpc>
              <a:spcAft>
                <a:spcPts val="800"/>
              </a:spcAft>
            </a:pPr>
            <a:r>
              <a:rPr lang="en-GB" sz="2200" dirty="0">
                <a:solidFill>
                  <a:srgbClr val="4C0D04"/>
                </a:solidFill>
                <a:latin typeface="Comic Sans MS" panose="030F0702030302020204" pitchFamily="66" charset="0"/>
                <a:ea typeface="Calibri" panose="020F0502020204030204" pitchFamily="34" charset="0"/>
                <a:cs typeface="Calibri" panose="020F0502020204030204" pitchFamily="34" charset="0"/>
              </a:rPr>
              <a:t>With the Baptism of Jesus, communication between God and humankind is restored. As a child of God, He is pleased with you too.</a:t>
            </a:r>
            <a:endParaRPr lang="en-GB" sz="22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200" dirty="0">
                <a:solidFill>
                  <a:srgbClr val="4C0D04"/>
                </a:solidFill>
                <a:latin typeface="Comic Sans MS" panose="030F0702030302020204" pitchFamily="66" charset="0"/>
                <a:ea typeface="Calibri" panose="020F0502020204030204" pitchFamily="34" charset="0"/>
                <a:cs typeface="Calibri" panose="020F0502020204030204" pitchFamily="34" charset="0"/>
              </a:rPr>
              <a:t>We can communicate with God through prayer.</a:t>
            </a:r>
          </a:p>
          <a:p>
            <a:r>
              <a:rPr lang="en-GB" sz="2200" dirty="0">
                <a:solidFill>
                  <a:srgbClr val="FFC000"/>
                </a:solidFill>
                <a:latin typeface="Comic Sans MS" panose="030F0702030302020204" pitchFamily="66" charset="0"/>
                <a:ea typeface="Calibri" panose="020F0502020204030204" pitchFamily="34" charset="0"/>
              </a:rPr>
              <a:t>Close your eyes and reflect on your day, just for a moment - Your challenge today is to find the positives around you – from your parents, your teachers, your friends. Try to see God in others.</a:t>
            </a:r>
          </a:p>
          <a:p>
            <a:endParaRPr lang="en-GB" sz="2200" dirty="0">
              <a:solidFill>
                <a:srgbClr val="FFC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mn-cs"/>
              </a:rPr>
              <a:t>Use the link below to find music for your reflection</a:t>
            </a: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mn-cs"/>
              </a:rPr>
              <a:t>.</a:t>
            </a:r>
          </a:p>
          <a:p>
            <a:endParaRPr lang="en-GB" sz="2400" dirty="0">
              <a:solidFill>
                <a:srgbClr val="00B050"/>
              </a:solidFill>
              <a:latin typeface="Comic Sans MS" panose="030F0702030302020204" pitchFamily="66" charset="0"/>
              <a:ea typeface="Calibri" panose="020F0502020204030204" pitchFamily="34" charset="0"/>
            </a:endParaRPr>
          </a:p>
          <a:p>
            <a:endParaRPr lang="en-GB" sz="1400" b="1" dirty="0">
              <a:latin typeface="Kristen ITC" panose="03050502040202030202" pitchFamily="66" charset="0"/>
              <a:ea typeface="Calibri" panose="020F0502020204030204" pitchFamily="34" charset="0"/>
            </a:endParaRPr>
          </a:p>
        </p:txBody>
      </p:sp>
      <p:sp>
        <p:nvSpPr>
          <p:cNvPr id="4" name="Rectangle 3"/>
          <p:cNvSpPr/>
          <p:nvPr/>
        </p:nvSpPr>
        <p:spPr>
          <a:xfrm>
            <a:off x="4932040" y="404664"/>
            <a:ext cx="3744416" cy="1256370"/>
          </a:xfrm>
          <a:prstGeom prst="rect">
            <a:avLst/>
          </a:prstGeom>
        </p:spPr>
        <p:txBody>
          <a:bodyPr wrap="square">
            <a:spAutoFit/>
          </a:bodyPr>
          <a:lstStyle/>
          <a:p>
            <a:pPr lvl="0" algn="ctr">
              <a:lnSpc>
                <a:spcPct val="107000"/>
              </a:lnSpc>
              <a:spcAft>
                <a:spcPts val="800"/>
              </a:spcAft>
            </a:pPr>
            <a:r>
              <a:rPr lang="en-GB" sz="2400"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‘You are my Son, the Beloved; my favour rests on you.’</a:t>
            </a:r>
            <a:r>
              <a:rPr lang="en-GB" sz="2400"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 </a:t>
            </a:r>
            <a:endParaRPr lang="en-GB" b="1" dirty="0">
              <a:solidFill>
                <a:srgbClr val="FFC000"/>
              </a:solidFill>
              <a:latin typeface="Comic Sans MS" panose="030F0702030302020204" pitchFamily="66" charset="0"/>
              <a:ea typeface="Calibri" panose="020F0502020204030204" pitchFamily="34" charset="0"/>
              <a:cs typeface="Calibri" panose="020F0502020204030204" pitchFamily="34" charset="0"/>
            </a:endParaRPr>
          </a:p>
        </p:txBody>
      </p:sp>
      <p:sp>
        <p:nvSpPr>
          <p:cNvPr id="11" name="Rectangle 10"/>
          <p:cNvSpPr/>
          <p:nvPr/>
        </p:nvSpPr>
        <p:spPr>
          <a:xfrm>
            <a:off x="251520" y="6165304"/>
            <a:ext cx="4896544" cy="369332"/>
          </a:xfrm>
          <a:prstGeom prst="rect">
            <a:avLst/>
          </a:prstGeom>
        </p:spPr>
        <p:txBody>
          <a:bodyPr wrap="square">
            <a:spAutoFit/>
          </a:bodyPr>
          <a:lstStyle/>
          <a:p>
            <a:r>
              <a:rPr lang="en-GB" dirty="0">
                <a:hlinkClick r:id="rId4"/>
              </a:rPr>
              <a:t>https://www.youtube.com/watch?v=CoxopsRSfdU</a:t>
            </a:r>
            <a:endParaRPr lang="en-GB" dirty="0"/>
          </a:p>
        </p:txBody>
      </p:sp>
    </p:spTree>
    <p:extLst>
      <p:ext uri="{BB962C8B-B14F-4D97-AF65-F5344CB8AC3E}">
        <p14:creationId xmlns:p14="http://schemas.microsoft.com/office/powerpoint/2010/main" val="1410414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7544" y="4314729"/>
            <a:ext cx="4896544" cy="265457"/>
          </a:xfrm>
          <a:prstGeom prst="rect">
            <a:avLst/>
          </a:prstGeom>
        </p:spPr>
        <p:txBody>
          <a:bodyPr wrap="square">
            <a:spAutoFit/>
          </a:bodyPr>
          <a:lstStyle/>
          <a:p>
            <a:pPr>
              <a:lnSpc>
                <a:spcPct val="107000"/>
              </a:lnSpc>
              <a:spcAft>
                <a:spcPts val="800"/>
              </a:spcAft>
            </a:pPr>
            <a:r>
              <a:rPr lang="en-GB" sz="1100" b="1" i="1" dirty="0">
                <a:latin typeface="Calibri" panose="020F0502020204030204" pitchFamily="34" charset="0"/>
                <a:ea typeface="Calibri" panose="020F0502020204030204" pitchFamily="34" charset="0"/>
                <a:cs typeface="Times New Roman" panose="02020603050405020304" pitchFamily="18"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p:cNvSpPr txBox="1"/>
          <p:nvPr/>
        </p:nvSpPr>
        <p:spPr>
          <a:xfrm>
            <a:off x="5815222" y="2697002"/>
            <a:ext cx="2581586" cy="369332"/>
          </a:xfrm>
          <a:prstGeom prst="rect">
            <a:avLst/>
          </a:prstGeom>
          <a:noFill/>
        </p:spPr>
        <p:txBody>
          <a:bodyPr wrap="square" rtlCol="0">
            <a:spAutoFit/>
          </a:bodyPr>
          <a:lstStyle/>
          <a:p>
            <a:endParaRPr lang="en-GB" dirty="0"/>
          </a:p>
        </p:txBody>
      </p:sp>
      <p:sp>
        <p:nvSpPr>
          <p:cNvPr id="2" name="Rectangle 1"/>
          <p:cNvSpPr/>
          <p:nvPr/>
        </p:nvSpPr>
        <p:spPr>
          <a:xfrm>
            <a:off x="398139" y="332657"/>
            <a:ext cx="4841287" cy="4401205"/>
          </a:xfrm>
          <a:prstGeom prst="rect">
            <a:avLst/>
          </a:prstGeom>
        </p:spPr>
        <p:txBody>
          <a:bodyPr wrap="square">
            <a:spAutoFit/>
          </a:bodyPr>
          <a:lstStyle/>
          <a:p>
            <a:r>
              <a:rPr lang="en-US" sz="2000" b="1" u="sng" dirty="0">
                <a:solidFill>
                  <a:srgbClr val="FFC000"/>
                </a:solidFill>
                <a:latin typeface="Comic Sans MS" panose="030F0702030302020204" pitchFamily="66" charset="0"/>
              </a:rPr>
              <a:t>Affirmation</a:t>
            </a:r>
          </a:p>
          <a:p>
            <a:endParaRPr lang="en-US" sz="2000" dirty="0">
              <a:latin typeface="Comic Sans MS" panose="030F0702030302020204" pitchFamily="66" charset="0"/>
            </a:endParaRPr>
          </a:p>
          <a:p>
            <a:r>
              <a:rPr lang="en-US" sz="2000" dirty="0">
                <a:latin typeface="Comic Sans MS" panose="030F0702030302020204" pitchFamily="66" charset="0"/>
              </a:rPr>
              <a:t>If we can affirm those around us and make them feel good about themselves then we are sharing God’s love.</a:t>
            </a:r>
          </a:p>
          <a:p>
            <a:endParaRPr lang="en-US" sz="2000" dirty="0">
              <a:latin typeface="Comic Sans MS" panose="030F0702030302020204" pitchFamily="66" charset="0"/>
            </a:endParaRPr>
          </a:p>
          <a:p>
            <a:r>
              <a:rPr lang="en-US" sz="2000" dirty="0">
                <a:latin typeface="Comic Sans MS" panose="030F0702030302020204" pitchFamily="66" charset="0"/>
              </a:rPr>
              <a:t>In your class take a name or names of those around you and write down something good about that person or a few kind words about that person. Share these thought with each other.</a:t>
            </a:r>
          </a:p>
          <a:p>
            <a:r>
              <a:rPr lang="en-US" sz="2000" dirty="0">
                <a:latin typeface="Comic Sans MS" panose="030F0702030302020204" pitchFamily="66" charset="0"/>
              </a:rPr>
              <a:t> </a:t>
            </a:r>
          </a:p>
          <a:p>
            <a:r>
              <a:rPr lang="en-US" sz="2000" dirty="0">
                <a:latin typeface="Comic Sans MS" panose="030F0702030302020204" pitchFamily="66" charset="0"/>
              </a:rPr>
              <a:t>In this way you are being messengers of God’s love. </a:t>
            </a:r>
          </a:p>
        </p:txBody>
      </p:sp>
      <p:pic>
        <p:nvPicPr>
          <p:cNvPr id="16" name="Picture 15" descr="Image result for gods love"/>
          <p:cNvPicPr/>
          <p:nvPr/>
        </p:nvPicPr>
        <p:blipFill rotWithShape="1">
          <a:blip r:embed="rId3" cstate="print">
            <a:extLst>
              <a:ext uri="{28A0092B-C50C-407E-A947-70E740481C1C}">
                <a14:useLocalDpi xmlns:a14="http://schemas.microsoft.com/office/drawing/2010/main" val="0"/>
              </a:ext>
            </a:extLst>
          </a:blip>
          <a:srcRect b="3492"/>
          <a:stretch/>
        </p:blipFill>
        <p:spPr bwMode="auto">
          <a:xfrm>
            <a:off x="5269496" y="409494"/>
            <a:ext cx="3673037" cy="4247529"/>
          </a:xfrm>
          <a:prstGeom prst="rect">
            <a:avLst/>
          </a:prstGeom>
          <a:noFill/>
          <a:ln>
            <a:noFill/>
          </a:ln>
        </p:spPr>
      </p:pic>
      <p:sp>
        <p:nvSpPr>
          <p:cNvPr id="4" name="TextBox 3">
            <a:extLst>
              <a:ext uri="{FF2B5EF4-FFF2-40B4-BE49-F238E27FC236}">
                <a16:creationId xmlns:a16="http://schemas.microsoft.com/office/drawing/2014/main" id="{82280F73-B886-4A85-95D4-8C1FB9441540}"/>
              </a:ext>
            </a:extLst>
          </p:cNvPr>
          <p:cNvSpPr txBox="1"/>
          <p:nvPr/>
        </p:nvSpPr>
        <p:spPr>
          <a:xfrm>
            <a:off x="1187624" y="5303248"/>
            <a:ext cx="7056783" cy="8925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i="1" dirty="0">
                <a:solidFill>
                  <a:srgbClr val="FF0066"/>
                </a:solidFill>
                <a:latin typeface="Ink Free" panose="03080402000500000000" pitchFamily="66" charset="0"/>
              </a:rPr>
              <a:t>‘</a:t>
            </a:r>
            <a:r>
              <a:rPr lang="en-US" sz="2800" b="1" i="1" dirty="0">
                <a:solidFill>
                  <a:srgbClr val="FF0066"/>
                </a:solidFill>
                <a:latin typeface="Ink Free" panose="03080402000500000000" pitchFamily="66" charset="0"/>
              </a:rPr>
              <a:t>Love</a:t>
            </a:r>
            <a:r>
              <a:rPr kumimoji="0" lang="en-US" sz="2800" b="1" u="none" strike="noStrike" kern="1200" cap="none" spc="0" normalizeH="0" baseline="0" noProof="0" dirty="0">
                <a:ln>
                  <a:noFill/>
                </a:ln>
                <a:solidFill>
                  <a:srgbClr val="FF0066"/>
                </a:solidFill>
                <a:effectLst/>
                <a:uLnTx/>
                <a:uFillTx/>
                <a:latin typeface="Ink Free" panose="03080402000500000000" pitchFamily="66" charset="0"/>
                <a:ea typeface="+mn-ea"/>
                <a:cs typeface="+mn-cs"/>
              </a:rPr>
              <a:t> one another as I have loved you’</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u="none" strike="noStrike" kern="1200" cap="none" spc="0" normalizeH="0" baseline="0" noProof="0" dirty="0">
                <a:ln>
                  <a:noFill/>
                </a:ln>
                <a:solidFill>
                  <a:srgbClr val="FF0066"/>
                </a:solidFill>
                <a:effectLst/>
                <a:uLnTx/>
                <a:uFillTx/>
                <a:latin typeface="Ink Free" panose="03080402000500000000" pitchFamily="66" charset="0"/>
                <a:ea typeface="+mn-ea"/>
                <a:cs typeface="+mn-cs"/>
              </a:rPr>
              <a:t> </a:t>
            </a:r>
            <a:r>
              <a:rPr kumimoji="0" lang="en-US" sz="2400" b="1" i="0" u="none" strike="noStrike" kern="1200" cap="none" spc="0" normalizeH="0" baseline="0" noProof="0" dirty="0">
                <a:ln>
                  <a:noFill/>
                </a:ln>
                <a:solidFill>
                  <a:srgbClr val="FF0066"/>
                </a:solidFill>
                <a:effectLst/>
                <a:uLnTx/>
                <a:uFillTx/>
                <a:latin typeface="Ink Free" panose="03080402000500000000" pitchFamily="66" charset="0"/>
                <a:ea typeface="+mn-ea"/>
                <a:cs typeface="+mn-cs"/>
              </a:rPr>
              <a:t>1 Corinthians</a:t>
            </a:r>
            <a:r>
              <a:rPr kumimoji="0" lang="en-US" sz="2400" b="1" u="none" strike="noStrike" kern="1200" cap="none" spc="0" normalizeH="0" baseline="0" noProof="0" dirty="0">
                <a:ln>
                  <a:noFill/>
                </a:ln>
                <a:solidFill>
                  <a:srgbClr val="FF0066"/>
                </a:solidFill>
                <a:effectLst/>
                <a:uLnTx/>
                <a:uFillTx/>
                <a:latin typeface="Ink Free" panose="03080402000500000000" pitchFamily="66" charset="0"/>
                <a:ea typeface="+mn-ea"/>
                <a:cs typeface="+mn-cs"/>
              </a:rPr>
              <a:t>                                                                    </a:t>
            </a:r>
          </a:p>
        </p:txBody>
      </p:sp>
      <p:sp>
        <p:nvSpPr>
          <p:cNvPr id="15" name="Rectangle 14">
            <a:extLst>
              <a:ext uri="{FF2B5EF4-FFF2-40B4-BE49-F238E27FC236}">
                <a16:creationId xmlns:a16="http://schemas.microsoft.com/office/drawing/2014/main" id="{DE86B368-AC7A-4A3E-9D39-47151282A15B}"/>
              </a:ext>
            </a:extLst>
          </p:cNvPr>
          <p:cNvSpPr/>
          <p:nvPr/>
        </p:nvSpPr>
        <p:spPr>
          <a:xfrm>
            <a:off x="899593" y="5212120"/>
            <a:ext cx="7497216" cy="1013251"/>
          </a:xfrm>
          <a:prstGeom prst="rect">
            <a:avLst/>
          </a:prstGeom>
          <a:no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71450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71800" y="476672"/>
            <a:ext cx="3600400" cy="466025"/>
          </a:xfrm>
          <a:prstGeom prst="rect">
            <a:avLst/>
          </a:prstGeom>
        </p:spPr>
        <p:txBody>
          <a:bodyPr wrap="square">
            <a:spAutoFit/>
          </a:bodyPr>
          <a:lstStyle/>
          <a:p>
            <a:pPr algn="ctr">
              <a:lnSpc>
                <a:spcPct val="107000"/>
              </a:lnSpc>
              <a:spcAft>
                <a:spcPts val="800"/>
              </a:spcAft>
            </a:pPr>
            <a:r>
              <a:rPr lang="en-GB" sz="2400" b="1" dirty="0">
                <a:solidFill>
                  <a:srgbClr val="FFC000"/>
                </a:solidFill>
                <a:latin typeface="Comic Sans MS" panose="030F0702030302020204" pitchFamily="66" charset="0"/>
                <a:ea typeface="Calibri" panose="020F0502020204030204" pitchFamily="34" charset="0"/>
                <a:cs typeface="Times New Roman" panose="02020603050405020304" pitchFamily="18" charset="0"/>
              </a:rPr>
              <a:t>Let us Pray:</a:t>
            </a:r>
            <a:endParaRPr lang="en-GB" sz="2400" dirty="0">
              <a:solidFill>
                <a:srgbClr val="FFC000"/>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11" name="Rectangle 10"/>
          <p:cNvSpPr/>
          <p:nvPr/>
        </p:nvSpPr>
        <p:spPr>
          <a:xfrm>
            <a:off x="7524328" y="5517232"/>
            <a:ext cx="1512168" cy="1200329"/>
          </a:xfrm>
          <a:prstGeom prst="rect">
            <a:avLst/>
          </a:prstGeom>
        </p:spPr>
        <p:txBody>
          <a:bodyPr wrap="square">
            <a:spAutoFit/>
          </a:bodyPr>
          <a:lstStyle/>
          <a:p>
            <a:pPr lvl="0"/>
            <a:r>
              <a:rPr lang="en-GB" dirty="0">
                <a:solidFill>
                  <a:prstClr val="black"/>
                </a:solidFill>
                <a:hlinkClick r:id="rId3"/>
              </a:rPr>
              <a:t>https://www.youtube.com/watch?v=CoxopsRSfdU</a:t>
            </a:r>
            <a:endParaRPr lang="en-GB" dirty="0">
              <a:solidFill>
                <a:prstClr val="black"/>
              </a:solidFill>
            </a:endParaRPr>
          </a:p>
        </p:txBody>
      </p:sp>
      <p:sp>
        <p:nvSpPr>
          <p:cNvPr id="14" name="Rectangle 1">
            <a:extLst>
              <a:ext uri="{FF2B5EF4-FFF2-40B4-BE49-F238E27FC236}">
                <a16:creationId xmlns:a16="http://schemas.microsoft.com/office/drawing/2014/main" id="{152F4B59-717C-42D1-BD70-123A76BD69C1}"/>
              </a:ext>
            </a:extLst>
          </p:cNvPr>
          <p:cNvSpPr>
            <a:spLocks noChangeArrowheads="1"/>
          </p:cNvSpPr>
          <p:nvPr/>
        </p:nvSpPr>
        <p:spPr bwMode="auto">
          <a:xfrm>
            <a:off x="539552" y="2727791"/>
            <a:ext cx="7992888"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4000" dirty="0">
                <a:solidFill>
                  <a:srgbClr val="FFC000"/>
                </a:solidFill>
                <a:latin typeface="Comic Sans MS" panose="030F0702030302020204" pitchFamily="66" charset="0"/>
                <a:ea typeface="Times New Roman" panose="02020603050405020304" pitchFamily="18" charset="0"/>
                <a:cs typeface="Times New Roman" panose="02020603050405020304" pitchFamily="18" charset="0"/>
              </a:rPr>
              <a:t>~</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imes New Roman" panose="02020603050405020304" pitchFamily="18" charset="0"/>
              </a:rPr>
              <a:t>Help me to make time in my day to reflect on my attitude and my way of being so that how I treat others in my thoughts, my words and my actions allows God’s love for me shine out to all around me.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imes New Roman" panose="02020603050405020304" pitchFamily="18" charset="0"/>
              </a:rPr>
              <a:t>Amen</a:t>
            </a:r>
            <a:r>
              <a:rPr kumimoji="0" lang="en-GB" altLang="en-US" sz="2400" b="0" i="0" u="none" strike="noStrike" cap="none" normalizeH="0" baseline="0" dirty="0">
                <a:ln>
                  <a:noFill/>
                </a:ln>
                <a:solidFill>
                  <a:schemeClr val="tx1"/>
                </a:solidFill>
                <a:effectLst/>
                <a:latin typeface="Comic Sans MS" panose="030F0702030302020204" pitchFamily="66" charset="0"/>
              </a:rPr>
              <a:t> </a:t>
            </a:r>
          </a:p>
        </p:txBody>
      </p:sp>
      <p:graphicFrame>
        <p:nvGraphicFramePr>
          <p:cNvPr id="8" name="Table 7">
            <a:extLst>
              <a:ext uri="{FF2B5EF4-FFF2-40B4-BE49-F238E27FC236}">
                <a16:creationId xmlns:a16="http://schemas.microsoft.com/office/drawing/2014/main" id="{5CEB93E8-B7CD-4D6E-ABCA-4A99E9E70B86}"/>
              </a:ext>
            </a:extLst>
          </p:cNvPr>
          <p:cNvGraphicFramePr>
            <a:graphicFrameLocks noGrp="1"/>
          </p:cNvGraphicFramePr>
          <p:nvPr>
            <p:extLst>
              <p:ext uri="{D42A27DB-BD31-4B8C-83A1-F6EECF244321}">
                <p14:modId xmlns:p14="http://schemas.microsoft.com/office/powerpoint/2010/main" val="3205599420"/>
              </p:ext>
            </p:extLst>
          </p:nvPr>
        </p:nvGraphicFramePr>
        <p:xfrm>
          <a:off x="539552" y="1540088"/>
          <a:ext cx="7992888" cy="1334572"/>
        </p:xfrm>
        <a:graphic>
          <a:graphicData uri="http://schemas.openxmlformats.org/drawingml/2006/table">
            <a:tbl>
              <a:tblPr/>
              <a:tblGrid>
                <a:gridCol w="7992888">
                  <a:extLst>
                    <a:ext uri="{9D8B030D-6E8A-4147-A177-3AD203B41FA5}">
                      <a16:colId xmlns:a16="http://schemas.microsoft.com/office/drawing/2014/main" val="263996020"/>
                    </a:ext>
                  </a:extLst>
                </a:gridCol>
              </a:tblGrid>
              <a:tr h="1334572">
                <a:tc>
                  <a:txBody>
                    <a:bodyPr/>
                    <a:lstStyle/>
                    <a:p>
                      <a:pPr algn="ctr">
                        <a:lnSpc>
                          <a:spcPct val="107000"/>
                        </a:lnSpc>
                        <a:spcAft>
                          <a:spcPts val="800"/>
                        </a:spcAft>
                      </a:pPr>
                      <a:r>
                        <a:rPr lang="en-GB" sz="2400" kern="1800" dirty="0">
                          <a:effectLst/>
                          <a:latin typeface="Comic Sans MS" panose="030F0702030302020204" pitchFamily="66" charset="0"/>
                          <a:ea typeface="Times New Roman" panose="02020603050405020304" pitchFamily="18" charset="0"/>
                          <a:cs typeface="Times New Roman" panose="02020603050405020304" pitchFamily="18" charset="0"/>
                        </a:rPr>
                        <a:t>Lord, f</a:t>
                      </a:r>
                      <a:r>
                        <a:rPr lang="en-GB" sz="2400" dirty="0">
                          <a:effectLst/>
                          <a:latin typeface="Comic Sans MS" panose="030F0702030302020204" pitchFamily="66" charset="0"/>
                          <a:ea typeface="Calibri" panose="020F0502020204030204" pitchFamily="34" charset="0"/>
                          <a:cs typeface="GoudySans-Regular"/>
                        </a:rPr>
                        <a:t>ill us with your Holy Spirit </a:t>
                      </a:r>
                      <a:r>
                        <a:rPr lang="en-GB" sz="2400" kern="1800" dirty="0">
                          <a:effectLst/>
                          <a:latin typeface="Comic Sans MS" panose="030F0702030302020204" pitchFamily="66" charset="0"/>
                          <a:ea typeface="Times New Roman" panose="02020603050405020304" pitchFamily="18" charset="0"/>
                          <a:cs typeface="Times New Roman" panose="02020603050405020304" pitchFamily="18" charset="0"/>
                        </a:rPr>
                        <a:t>let me always look for the positives in my life each day and find ways to show kindness towards others.</a:t>
                      </a:r>
                      <a:r>
                        <a:rPr lang="en-GB" sz="2400" dirty="0">
                          <a:effectLst/>
                          <a:latin typeface="Comic Sans MS" panose="030F0702030302020204" pitchFamily="66" charset="0"/>
                          <a:ea typeface="Calibri" panose="020F0502020204030204" pitchFamily="34" charset="0"/>
                          <a:cs typeface="GoudySans-Regular"/>
                        </a:rPr>
                        <a:t> </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2997531955"/>
                  </a:ext>
                </a:extLst>
              </a:tr>
            </a:tbl>
          </a:graphicData>
        </a:graphic>
      </p:graphicFrame>
      <p:pic>
        <p:nvPicPr>
          <p:cNvPr id="6" name="Picture 5" descr="Baptism - Baptism Of Jesus Drawing, Cliparts &amp;amp; Cartoons - Jing.fm">
            <a:extLst>
              <a:ext uri="{FF2B5EF4-FFF2-40B4-BE49-F238E27FC236}">
                <a16:creationId xmlns:a16="http://schemas.microsoft.com/office/drawing/2014/main" id="{5041A50B-1327-4682-B5F0-728AFCCF058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504" y="4869160"/>
            <a:ext cx="2304256" cy="1890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7437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2341</TotalTime>
  <Words>786</Words>
  <Application>Microsoft Office PowerPoint</Application>
  <PresentationFormat>On-screen Show (4:3)</PresentationFormat>
  <Paragraphs>50</Paragraphs>
  <Slides>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Comic Sans MS</vt:lpstr>
      <vt:lpstr>Ink Free</vt:lpstr>
      <vt:lpstr>Kristen ITC</vt:lpstr>
      <vt:lpstr>Symbol</vt:lpstr>
      <vt:lpstr>Office Theme</vt:lpstr>
      <vt:lpstr> Gospel The Feast of the Baptism of the Lord (Year C) ’Luke 3:15-16,21-22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Kelly Burdett</cp:lastModifiedBy>
  <cp:revision>91</cp:revision>
  <dcterms:created xsi:type="dcterms:W3CDTF">2018-06-04T06:48:49Z</dcterms:created>
  <dcterms:modified xsi:type="dcterms:W3CDTF">2022-01-10T13:42:36Z</dcterms:modified>
</cp:coreProperties>
</file>