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80" r:id="rId2"/>
    <p:sldId id="257" r:id="rId3"/>
    <p:sldId id="286" r:id="rId4"/>
    <p:sldId id="281" r:id="rId5"/>
    <p:sldId id="287" r:id="rId6"/>
    <p:sldId id="288" r:id="rId7"/>
    <p:sldId id="283"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1A35BFC-579F-4EC7-BAC0-C56D1A4AE0C0}" v="2" dt="2024-03-06T11:10:00.1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628" autoAdjust="0"/>
    <p:restoredTop sz="94660"/>
  </p:normalViewPr>
  <p:slideViewPr>
    <p:cSldViewPr>
      <p:cViewPr varScale="1">
        <p:scale>
          <a:sx n="72" d="100"/>
          <a:sy n="72" d="100"/>
        </p:scale>
        <p:origin x="1650"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e Darwin (TBCS-NOR)" userId="96e9ce63-dc63-4cb4-9e18-49ed0662571c" providerId="ADAL" clId="{E1A35BFC-579F-4EC7-BAC0-C56D1A4AE0C0}"/>
    <pc:docChg chg="custSel modSld">
      <pc:chgData name="Rose Darwin (TBCS-NOR)" userId="96e9ce63-dc63-4cb4-9e18-49ed0662571c" providerId="ADAL" clId="{E1A35BFC-579F-4EC7-BAC0-C56D1A4AE0C0}" dt="2024-03-06T11:10:06.236" v="4" actId="1076"/>
      <pc:docMkLst>
        <pc:docMk/>
      </pc:docMkLst>
      <pc:sldChg chg="addSp delSp modSp mod">
        <pc:chgData name="Rose Darwin (TBCS-NOR)" userId="96e9ce63-dc63-4cb4-9e18-49ed0662571c" providerId="ADAL" clId="{E1A35BFC-579F-4EC7-BAC0-C56D1A4AE0C0}" dt="2024-03-06T11:10:06.236" v="4" actId="1076"/>
        <pc:sldMkLst>
          <pc:docMk/>
          <pc:sldMk cId="1410414399" sldId="283"/>
        </pc:sldMkLst>
        <pc:spChg chg="del">
          <ac:chgData name="Rose Darwin (TBCS-NOR)" userId="96e9ce63-dc63-4cb4-9e18-49ed0662571c" providerId="ADAL" clId="{E1A35BFC-579F-4EC7-BAC0-C56D1A4AE0C0}" dt="2024-03-06T11:09:58.270" v="1" actId="478"/>
          <ac:spMkLst>
            <pc:docMk/>
            <pc:sldMk cId="1410414399" sldId="283"/>
            <ac:spMk id="3" creationId="{00000000-0000-0000-0000-000000000000}"/>
          </ac:spMkLst>
        </pc:spChg>
        <pc:spChg chg="del">
          <ac:chgData name="Rose Darwin (TBCS-NOR)" userId="96e9ce63-dc63-4cb4-9e18-49ed0662571c" providerId="ADAL" clId="{E1A35BFC-579F-4EC7-BAC0-C56D1A4AE0C0}" dt="2024-03-06T11:09:54.738" v="0" actId="478"/>
          <ac:spMkLst>
            <pc:docMk/>
            <pc:sldMk cId="1410414399" sldId="283"/>
            <ac:spMk id="19" creationId="{00000000-0000-0000-0000-000000000000}"/>
          </ac:spMkLst>
        </pc:spChg>
        <pc:picChg chg="add mod">
          <ac:chgData name="Rose Darwin (TBCS-NOR)" userId="96e9ce63-dc63-4cb4-9e18-49ed0662571c" providerId="ADAL" clId="{E1A35BFC-579F-4EC7-BAC0-C56D1A4AE0C0}" dt="2024-03-06T11:10:06.236" v="4" actId="1076"/>
          <ac:picMkLst>
            <pc:docMk/>
            <pc:sldMk cId="1410414399" sldId="283"/>
            <ac:picMk id="4" creationId="{4B0E1DC1-E822-1F7D-2182-0944F402AC5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06/03/2024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53523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25570540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2104102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72676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7</a:t>
            </a:fld>
            <a:endParaRPr lang="en-GB" dirty="0">
              <a:solidFill>
                <a:prstClr val="black"/>
              </a:solidFill>
            </a:endParaRPr>
          </a:p>
        </p:txBody>
      </p:sp>
    </p:spTree>
    <p:extLst>
      <p:ext uri="{BB962C8B-B14F-4D97-AF65-F5344CB8AC3E}">
        <p14:creationId xmlns:p14="http://schemas.microsoft.com/office/powerpoint/2010/main" val="1601067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06/03/2024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06/03/2024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06/03/2024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06/03/2024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06/03/2024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06/03/2024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06/03/2024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06/03/2024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06/03/2024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06/03/2024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06/03/2024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06/03/2024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39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12" name="Rectangle 11"/>
          <p:cNvSpPr/>
          <p:nvPr/>
        </p:nvSpPr>
        <p:spPr>
          <a:xfrm>
            <a:off x="168812" y="6175819"/>
            <a:ext cx="6635435" cy="541298"/>
          </a:xfrm>
          <a:prstGeom prst="rect">
            <a:avLst/>
          </a:prstGeom>
        </p:spPr>
        <p:txBody>
          <a:bodyPr wrap="square">
            <a:spAutoFit/>
          </a:bodyPr>
          <a:lstStyle/>
          <a:p>
            <a:endParaRPr lang="en-GB" dirty="0"/>
          </a:p>
        </p:txBody>
      </p:sp>
      <p:sp>
        <p:nvSpPr>
          <p:cNvPr id="5" name="Rectangle 4"/>
          <p:cNvSpPr/>
          <p:nvPr/>
        </p:nvSpPr>
        <p:spPr>
          <a:xfrm>
            <a:off x="395536" y="1052736"/>
            <a:ext cx="4982681" cy="646331"/>
          </a:xfrm>
          <a:prstGeom prst="rect">
            <a:avLst/>
          </a:prstGeom>
        </p:spPr>
        <p:txBody>
          <a:bodyPr wrap="square">
            <a:spAutoFit/>
          </a:bodyPr>
          <a:lstStyle/>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p:txBody>
      </p:sp>
      <p:sp>
        <p:nvSpPr>
          <p:cNvPr id="6" name="Rectangle 5"/>
          <p:cNvSpPr/>
          <p:nvPr/>
        </p:nvSpPr>
        <p:spPr>
          <a:xfrm>
            <a:off x="591513" y="2827669"/>
            <a:ext cx="4824536" cy="923330"/>
          </a:xfrm>
          <a:prstGeom prst="rect">
            <a:avLst/>
          </a:prstGeom>
        </p:spPr>
        <p:txBody>
          <a:bodyPr wrap="square">
            <a:spAutoFit/>
          </a:bodyPr>
          <a:lstStyle/>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p:txBody>
      </p:sp>
      <p:sp>
        <p:nvSpPr>
          <p:cNvPr id="3" name="Rectangle 2"/>
          <p:cNvSpPr/>
          <p:nvPr/>
        </p:nvSpPr>
        <p:spPr>
          <a:xfrm>
            <a:off x="520159" y="332687"/>
            <a:ext cx="7743642" cy="1457194"/>
          </a:xfrm>
          <a:prstGeom prst="rect">
            <a:avLst/>
          </a:prstGeom>
        </p:spPr>
        <p:txBody>
          <a:bodyPr wrap="square">
            <a:spAutoFit/>
          </a:bodyPr>
          <a:lstStyle/>
          <a:p>
            <a:pPr algn="ctr">
              <a:lnSpc>
                <a:spcPct val="107000"/>
              </a:lnSpc>
              <a:spcAft>
                <a:spcPts val="800"/>
              </a:spcAft>
            </a:pPr>
            <a:r>
              <a:rPr lang="en-GB" sz="2400" b="1" u="sng" dirty="0">
                <a:solidFill>
                  <a:srgbClr val="FF0066"/>
                </a:solidFill>
                <a:latin typeface="Kristen ITC" panose="03050502040202030202" pitchFamily="66" charset="0"/>
                <a:ea typeface="Calibri" panose="020F0502020204030204" pitchFamily="34" charset="0"/>
                <a:cs typeface="Calibri" panose="020F0502020204030204" pitchFamily="34" charset="0"/>
              </a:rPr>
              <a:t>Gospel</a:t>
            </a:r>
            <a:endParaRPr lang="en-GB" sz="2400" dirty="0">
              <a:solidFill>
                <a:srgbClr val="FF0066"/>
              </a:solidFill>
              <a:latin typeface="Kristen ITC" panose="03050502040202030202"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b="1" dirty="0">
                <a:solidFill>
                  <a:srgbClr val="FF0066"/>
                </a:solidFill>
                <a:latin typeface="Kristen ITC" panose="03050502040202030202" pitchFamily="66" charset="0"/>
                <a:ea typeface="Calibri" panose="020F0502020204030204" pitchFamily="34" charset="0"/>
                <a:cs typeface="Calibri" panose="020F0502020204030204" pitchFamily="34" charset="0"/>
              </a:rPr>
              <a:t>4th Sunday of Lent Year B</a:t>
            </a:r>
            <a:endParaRPr lang="en-GB" sz="2400" dirty="0">
              <a:solidFill>
                <a:srgbClr val="FF0066"/>
              </a:solidFill>
              <a:latin typeface="Kristen ITC" panose="03050502040202030202" pitchFamily="66" charset="0"/>
              <a:ea typeface="Calibri" panose="020F0502020204030204" pitchFamily="34" charset="0"/>
              <a:cs typeface="Times New Roman" panose="02020603050405020304" pitchFamily="18" charset="0"/>
            </a:endParaRPr>
          </a:p>
          <a:p>
            <a:pPr lvl="0" algn="ctr"/>
            <a:r>
              <a:rPr lang="en-GB" sz="2400" b="1" dirty="0">
                <a:latin typeface="Kristen ITC" panose="03050502040202030202" pitchFamily="66" charset="0"/>
                <a:cs typeface="Times New Roman" panose="02020603050405020304" pitchFamily="18" charset="0"/>
              </a:rPr>
              <a:t> ‘God so loved the world…’</a:t>
            </a:r>
            <a:endParaRPr lang="en-GB" sz="2400" b="1" dirty="0">
              <a:latin typeface="Calibri" panose="020F050202020403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920799067"/>
              </p:ext>
            </p:extLst>
          </p:nvPr>
        </p:nvGraphicFramePr>
        <p:xfrm>
          <a:off x="3039785" y="1875722"/>
          <a:ext cx="2376264" cy="280480"/>
        </p:xfrm>
        <a:graphic>
          <a:graphicData uri="http://schemas.openxmlformats.org/drawingml/2006/table">
            <a:tbl>
              <a:tblPr/>
              <a:tblGrid>
                <a:gridCol w="2376264">
                  <a:extLst>
                    <a:ext uri="{9D8B030D-6E8A-4147-A177-3AD203B41FA5}">
                      <a16:colId xmlns:a16="http://schemas.microsoft.com/office/drawing/2014/main" val="2223996131"/>
                    </a:ext>
                  </a:extLst>
                </a:gridCol>
              </a:tblGrid>
              <a:tr h="126371">
                <a:tc>
                  <a:txBody>
                    <a:bodyPr/>
                    <a:lstStyle/>
                    <a:p>
                      <a:pPr algn="ctr">
                        <a:lnSpc>
                          <a:spcPct val="107000"/>
                        </a:lnSpc>
                        <a:spcAft>
                          <a:spcPts val="800"/>
                        </a:spcAft>
                      </a:pPr>
                      <a:r>
                        <a:rPr lang="en-GB" sz="1800" b="1" dirty="0">
                          <a:effectLst/>
                          <a:latin typeface="Calibri" panose="020F0502020204030204" pitchFamily="34" charset="0"/>
                          <a:ea typeface="Calibri" panose="020F0502020204030204" pitchFamily="34" charset="0"/>
                          <a:cs typeface="Calibri" panose="020F0502020204030204" pitchFamily="34" charset="0"/>
                        </a:rPr>
                        <a:t>John 3:14-21</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3116224601"/>
                  </a:ext>
                </a:extLst>
              </a:tr>
            </a:tbl>
          </a:graphicData>
        </a:graphic>
      </p:graphicFrame>
      <p:pic>
        <p:nvPicPr>
          <p:cNvPr id="2" name="Picture 1">
            <a:extLst>
              <a:ext uri="{FF2B5EF4-FFF2-40B4-BE49-F238E27FC236}">
                <a16:creationId xmlns:a16="http://schemas.microsoft.com/office/drawing/2014/main" id="{E8851B16-5E32-5A11-4996-B68162FC76C9}"/>
              </a:ext>
            </a:extLst>
          </p:cNvPr>
          <p:cNvPicPr>
            <a:picLocks noChangeAspect="1"/>
          </p:cNvPicPr>
          <p:nvPr/>
        </p:nvPicPr>
        <p:blipFill>
          <a:blip r:embed="rId3"/>
          <a:stretch>
            <a:fillRect/>
          </a:stretch>
        </p:blipFill>
        <p:spPr>
          <a:xfrm>
            <a:off x="7475456" y="5734811"/>
            <a:ext cx="1326956" cy="1123189"/>
          </a:xfrm>
          <a:prstGeom prst="rect">
            <a:avLst/>
          </a:prstGeom>
        </p:spPr>
      </p:pic>
      <p:pic>
        <p:nvPicPr>
          <p:cNvPr id="7" name="Picture 6">
            <a:extLst>
              <a:ext uri="{FF2B5EF4-FFF2-40B4-BE49-F238E27FC236}">
                <a16:creationId xmlns:a16="http://schemas.microsoft.com/office/drawing/2014/main" id="{F696BC42-92B0-5B6F-332B-06E441F1A25C}"/>
              </a:ext>
            </a:extLst>
          </p:cNvPr>
          <p:cNvPicPr>
            <a:picLocks noChangeAspect="1"/>
          </p:cNvPicPr>
          <p:nvPr/>
        </p:nvPicPr>
        <p:blipFill rotWithShape="1">
          <a:blip r:embed="rId4"/>
          <a:srcRect l="13866" t="23365" r="14929" b="16698"/>
          <a:stretch/>
        </p:blipFill>
        <p:spPr>
          <a:xfrm>
            <a:off x="2166977" y="2500059"/>
            <a:ext cx="5148572" cy="4217058"/>
          </a:xfrm>
          <a:prstGeom prst="rect">
            <a:avLst/>
          </a:prstGeom>
        </p:spPr>
      </p:pic>
    </p:spTree>
    <p:extLst>
      <p:ext uri="{BB962C8B-B14F-4D97-AF65-F5344CB8AC3E}">
        <p14:creationId xmlns:p14="http://schemas.microsoft.com/office/powerpoint/2010/main" val="23714699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39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6" name="Rectangle 5"/>
          <p:cNvSpPr/>
          <p:nvPr/>
        </p:nvSpPr>
        <p:spPr>
          <a:xfrm>
            <a:off x="263967" y="6286674"/>
            <a:ext cx="5988544" cy="369332"/>
          </a:xfrm>
          <a:prstGeom prst="rect">
            <a:avLst/>
          </a:prstGeom>
        </p:spPr>
        <p:txBody>
          <a:bodyPr wrap="square">
            <a:spAutoFit/>
          </a:bodyPr>
          <a:lstStyle/>
          <a:p>
            <a:r>
              <a:rPr lang="en-GB" dirty="0"/>
              <a:t> </a:t>
            </a:r>
          </a:p>
        </p:txBody>
      </p:sp>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10"/>
          <p:cNvSpPr/>
          <p:nvPr/>
        </p:nvSpPr>
        <p:spPr>
          <a:xfrm>
            <a:off x="224807" y="6288752"/>
            <a:ext cx="5277710" cy="369332"/>
          </a:xfrm>
          <a:prstGeom prst="rect">
            <a:avLst/>
          </a:prstGeom>
        </p:spPr>
        <p:txBody>
          <a:bodyPr wrap="square">
            <a:spAutoFit/>
          </a:bodyPr>
          <a:lstStyle/>
          <a:p>
            <a:r>
              <a:rPr lang="en-GB" dirty="0"/>
              <a:t> </a:t>
            </a:r>
          </a:p>
        </p:txBody>
      </p:sp>
      <p:sp>
        <p:nvSpPr>
          <p:cNvPr id="12" name="Rectangle 11"/>
          <p:cNvSpPr/>
          <p:nvPr/>
        </p:nvSpPr>
        <p:spPr>
          <a:xfrm>
            <a:off x="270981" y="6290830"/>
            <a:ext cx="5277710" cy="369332"/>
          </a:xfrm>
          <a:prstGeom prst="rect">
            <a:avLst/>
          </a:prstGeom>
        </p:spPr>
        <p:txBody>
          <a:bodyPr wrap="square">
            <a:spAutoFit/>
          </a:bodyPr>
          <a:lstStyle/>
          <a:p>
            <a:r>
              <a:rPr lang="en-GB" dirty="0"/>
              <a:t> </a:t>
            </a:r>
          </a:p>
        </p:txBody>
      </p:sp>
      <p:sp>
        <p:nvSpPr>
          <p:cNvPr id="5" name="Rectangle 4"/>
          <p:cNvSpPr/>
          <p:nvPr/>
        </p:nvSpPr>
        <p:spPr>
          <a:xfrm>
            <a:off x="2267744" y="246179"/>
            <a:ext cx="4752528" cy="380682"/>
          </a:xfrm>
          <a:prstGeom prst="rect">
            <a:avLst/>
          </a:prstGeom>
        </p:spPr>
        <p:txBody>
          <a:bodyPr wrap="square">
            <a:spAutoFit/>
          </a:bodyPr>
          <a:lstStyle/>
          <a:p>
            <a:pPr algn="ctr">
              <a:lnSpc>
                <a:spcPct val="107000"/>
              </a:lnSpc>
              <a:spcAft>
                <a:spcPts val="800"/>
              </a:spcAft>
            </a:pPr>
            <a:r>
              <a:rPr lang="en-GB" b="1" u="sng" dirty="0">
                <a:solidFill>
                  <a:schemeClr val="bg1"/>
                </a:solidFill>
                <a:latin typeface="Kristen ITC" panose="03050502040202030202" pitchFamily="66" charset="0"/>
                <a:ea typeface="Calibri" panose="020F0502020204030204" pitchFamily="34" charset="0"/>
                <a:cs typeface="Calibri" panose="020F0502020204030204" pitchFamily="34" charset="0"/>
              </a:rPr>
              <a:t>Gospel</a:t>
            </a:r>
            <a:endParaRPr lang="en-GB"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16" name="Picture 15" descr="Image result for row of hearts"/>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67744" y="6093296"/>
            <a:ext cx="4047568" cy="547201"/>
          </a:xfrm>
          <a:prstGeom prst="rect">
            <a:avLst/>
          </a:prstGeom>
          <a:noFill/>
          <a:ln>
            <a:noFill/>
          </a:ln>
        </p:spPr>
      </p:pic>
      <p:graphicFrame>
        <p:nvGraphicFramePr>
          <p:cNvPr id="23" name="Table 22">
            <a:extLst>
              <a:ext uri="{FF2B5EF4-FFF2-40B4-BE49-F238E27FC236}">
                <a16:creationId xmlns:a16="http://schemas.microsoft.com/office/drawing/2014/main" id="{50BBB6FE-FD30-485E-8638-51BD259AE873}"/>
              </a:ext>
            </a:extLst>
          </p:cNvPr>
          <p:cNvGraphicFramePr>
            <a:graphicFrameLocks noGrp="1"/>
          </p:cNvGraphicFramePr>
          <p:nvPr>
            <p:extLst>
              <p:ext uri="{D42A27DB-BD31-4B8C-83A1-F6EECF244321}">
                <p14:modId xmlns:p14="http://schemas.microsoft.com/office/powerpoint/2010/main" val="2928383031"/>
              </p:ext>
            </p:extLst>
          </p:nvPr>
        </p:nvGraphicFramePr>
        <p:xfrm>
          <a:off x="467544" y="886214"/>
          <a:ext cx="8352928" cy="5021009"/>
        </p:xfrm>
        <a:graphic>
          <a:graphicData uri="http://schemas.openxmlformats.org/drawingml/2006/table">
            <a:tbl>
              <a:tblPr/>
              <a:tblGrid>
                <a:gridCol w="8352928">
                  <a:extLst>
                    <a:ext uri="{9D8B030D-6E8A-4147-A177-3AD203B41FA5}">
                      <a16:colId xmlns:a16="http://schemas.microsoft.com/office/drawing/2014/main" val="1699909387"/>
                    </a:ext>
                  </a:extLst>
                </a:gridCol>
              </a:tblGrid>
              <a:tr h="4827657">
                <a:tc>
                  <a:txBody>
                    <a:bodyPr/>
                    <a:lstStyle/>
                    <a:p>
                      <a:pPr algn="l">
                        <a:lnSpc>
                          <a:spcPct val="107000"/>
                        </a:lnSpc>
                        <a:spcAft>
                          <a:spcPts val="800"/>
                        </a:spcAft>
                      </a:pPr>
                      <a:r>
                        <a:rPr lang="en-GB" sz="1800" b="1" dirty="0">
                          <a:effectLst/>
                          <a:latin typeface="Comic Sans MS" panose="030F0702030302020204" pitchFamily="66" charset="0"/>
                          <a:ea typeface="Calibri" panose="020F0502020204030204" pitchFamily="34" charset="0"/>
                          <a:cs typeface="Calibri" panose="020F0502020204030204" pitchFamily="34" charset="0"/>
                        </a:rPr>
                        <a:t>                        J</a:t>
                      </a:r>
                      <a:r>
                        <a:rPr lang="en-GB" sz="1800" dirty="0">
                          <a:effectLst/>
                          <a:latin typeface="Comic Sans MS" panose="030F0702030302020204" pitchFamily="66" charset="0"/>
                          <a:ea typeface="Calibri" panose="020F0502020204030204" pitchFamily="34" charset="0"/>
                          <a:cs typeface="Calibri" panose="020F0502020204030204" pitchFamily="34" charset="0"/>
                        </a:rPr>
                        <a:t>esus said to Nicodemus: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dirty="0">
                          <a:effectLst/>
                          <a:latin typeface="Comic Sans MS" panose="030F0702030302020204" pitchFamily="66" charset="0"/>
                          <a:ea typeface="Calibri" panose="020F0502020204030204" pitchFamily="34" charset="0"/>
                          <a:cs typeface="Calibri" panose="020F0502020204030204" pitchFamily="34" charset="0"/>
                        </a:rPr>
                        <a:t>‘The Son of Man must be lifted up</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dirty="0">
                          <a:effectLst/>
                          <a:latin typeface="Comic Sans MS" panose="030F0702030302020204" pitchFamily="66" charset="0"/>
                          <a:ea typeface="Calibri" panose="020F0502020204030204" pitchFamily="34" charset="0"/>
                          <a:cs typeface="Calibri" panose="020F0502020204030204" pitchFamily="34" charset="0"/>
                        </a:rPr>
                        <a:t>as Moses lifted up the serpent in the desert,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dirty="0">
                          <a:effectLst/>
                          <a:latin typeface="Comic Sans MS" panose="030F0702030302020204" pitchFamily="66" charset="0"/>
                          <a:ea typeface="Calibri" panose="020F0502020204030204" pitchFamily="34" charset="0"/>
                          <a:cs typeface="Calibri" panose="020F0502020204030204" pitchFamily="34" charset="0"/>
                        </a:rPr>
                        <a:t>so that everyone who believes may have eternal life in him.</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solidFill>
                            <a:srgbClr val="FD397A"/>
                          </a:solidFill>
                          <a:effectLst/>
                          <a:latin typeface="Comic Sans MS" panose="030F0702030302020204" pitchFamily="66" charset="0"/>
                          <a:ea typeface="Calibri" panose="020F0502020204030204" pitchFamily="34" charset="0"/>
                          <a:cs typeface="Calibri" panose="020F0502020204030204" pitchFamily="34" charset="0"/>
                        </a:rPr>
                        <a:t>Yes, God loved the world so much that he gave his only Son,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solidFill>
                            <a:srgbClr val="FD397A"/>
                          </a:solidFill>
                          <a:effectLst/>
                          <a:latin typeface="Comic Sans MS" panose="030F0702030302020204" pitchFamily="66" charset="0"/>
                          <a:ea typeface="Calibri" panose="020F0502020204030204" pitchFamily="34" charset="0"/>
                          <a:cs typeface="Calibri" panose="020F0502020204030204" pitchFamily="34" charset="0"/>
                        </a:rPr>
                        <a:t>so that everyone who believes in him may not be lost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solidFill>
                            <a:srgbClr val="FD397A"/>
                          </a:solidFill>
                          <a:effectLst/>
                          <a:latin typeface="Comic Sans MS" panose="030F0702030302020204" pitchFamily="66" charset="0"/>
                          <a:ea typeface="Calibri" panose="020F0502020204030204" pitchFamily="34" charset="0"/>
                          <a:cs typeface="Calibri" panose="020F0502020204030204" pitchFamily="34" charset="0"/>
                        </a:rPr>
                        <a:t>but may have eternal life.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dirty="0">
                          <a:effectLst/>
                          <a:latin typeface="Comic Sans MS" panose="030F0702030302020204" pitchFamily="66" charset="0"/>
                          <a:ea typeface="Calibri" panose="020F0502020204030204" pitchFamily="34" charset="0"/>
                          <a:cs typeface="Calibri" panose="020F0502020204030204" pitchFamily="34" charset="0"/>
                        </a:rPr>
                        <a:t>For God sent his Son into the world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dirty="0">
                          <a:effectLst/>
                          <a:latin typeface="Comic Sans MS" panose="030F0702030302020204" pitchFamily="66" charset="0"/>
                          <a:ea typeface="Calibri" panose="020F0502020204030204" pitchFamily="34" charset="0"/>
                          <a:cs typeface="Calibri" panose="020F0502020204030204" pitchFamily="34" charset="0"/>
                        </a:rPr>
                        <a:t>not to condemn the world,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dirty="0">
                          <a:effectLst/>
                          <a:latin typeface="Comic Sans MS" panose="030F0702030302020204" pitchFamily="66" charset="0"/>
                          <a:ea typeface="Calibri" panose="020F0502020204030204" pitchFamily="34" charset="0"/>
                          <a:cs typeface="Calibri" panose="020F0502020204030204" pitchFamily="34" charset="0"/>
                        </a:rPr>
                        <a:t>but so that through him the world might be saved.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dirty="0">
                          <a:effectLst/>
                          <a:latin typeface="Comic Sans MS" panose="030F0702030302020204" pitchFamily="66" charset="0"/>
                          <a:ea typeface="Calibri" panose="020F0502020204030204" pitchFamily="34" charset="0"/>
                          <a:cs typeface="Calibri" panose="020F0502020204030204" pitchFamily="34" charset="0"/>
                        </a:rPr>
                        <a:t>No one who believes in him will be condemned;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dirty="0">
                          <a:effectLst/>
                          <a:latin typeface="Comic Sans MS" panose="030F0702030302020204" pitchFamily="66" charset="0"/>
                          <a:ea typeface="Calibri" panose="020F0502020204030204" pitchFamily="34" charset="0"/>
                          <a:cs typeface="Calibri" panose="020F0502020204030204" pitchFamily="34" charset="0"/>
                        </a:rPr>
                        <a:t>but whoever refuses to believe is condemned already,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dirty="0">
                          <a:effectLst/>
                          <a:latin typeface="Comic Sans MS" panose="030F0702030302020204" pitchFamily="66" charset="0"/>
                          <a:ea typeface="Calibri" panose="020F0502020204030204" pitchFamily="34" charset="0"/>
                          <a:cs typeface="Calibri" panose="020F0502020204030204" pitchFamily="34" charset="0"/>
                        </a:rPr>
                        <a:t>because he has refused to believe in the name of God’s only Son…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81432" marR="81432" marT="0" marB="0">
                    <a:lnL>
                      <a:noFill/>
                    </a:lnL>
                    <a:lnR>
                      <a:noFill/>
                    </a:lnR>
                    <a:lnT>
                      <a:noFill/>
                    </a:lnT>
                    <a:lnB>
                      <a:noFill/>
                    </a:lnB>
                  </a:tcPr>
                </a:tc>
                <a:extLst>
                  <a:ext uri="{0D108BD9-81ED-4DB2-BD59-A6C34878D82A}">
                    <a16:rowId xmlns:a16="http://schemas.microsoft.com/office/drawing/2014/main" val="2330950720"/>
                  </a:ext>
                </a:extLst>
              </a:tr>
            </a:tbl>
          </a:graphicData>
        </a:graphic>
      </p:graphicFrame>
    </p:spTree>
    <p:extLst>
      <p:ext uri="{BB962C8B-B14F-4D97-AF65-F5344CB8AC3E}">
        <p14:creationId xmlns:p14="http://schemas.microsoft.com/office/powerpoint/2010/main" val="998193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39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1" name="Rectangle 10"/>
          <p:cNvSpPr/>
          <p:nvPr/>
        </p:nvSpPr>
        <p:spPr>
          <a:xfrm>
            <a:off x="20081" y="6488668"/>
            <a:ext cx="5584710" cy="369332"/>
          </a:xfrm>
          <a:prstGeom prst="rect">
            <a:avLst/>
          </a:prstGeom>
        </p:spPr>
        <p:txBody>
          <a:bodyPr wrap="square">
            <a:spAutoFit/>
          </a:bodyPr>
          <a:lstStyle/>
          <a:p>
            <a:r>
              <a:rPr lang="en-GB" dirty="0"/>
              <a:t> </a:t>
            </a:r>
          </a:p>
        </p:txBody>
      </p:sp>
      <p:sp>
        <p:nvSpPr>
          <p:cNvPr id="14" name="Rectangle 13"/>
          <p:cNvSpPr/>
          <p:nvPr/>
        </p:nvSpPr>
        <p:spPr>
          <a:xfrm>
            <a:off x="232150" y="6365104"/>
            <a:ext cx="6644106" cy="369332"/>
          </a:xfrm>
          <a:prstGeom prst="rect">
            <a:avLst/>
          </a:prstGeom>
        </p:spPr>
        <p:txBody>
          <a:bodyPr wrap="square">
            <a:spAutoFit/>
          </a:bodyPr>
          <a:lstStyle/>
          <a:p>
            <a:r>
              <a:rPr lang="en-GB" dirty="0"/>
              <a:t> </a:t>
            </a:r>
          </a:p>
        </p:txBody>
      </p:sp>
      <p:sp>
        <p:nvSpPr>
          <p:cNvPr id="12" name="Rectangle 11"/>
          <p:cNvSpPr/>
          <p:nvPr/>
        </p:nvSpPr>
        <p:spPr>
          <a:xfrm>
            <a:off x="168812" y="6358617"/>
            <a:ext cx="6558587" cy="369332"/>
          </a:xfrm>
          <a:prstGeom prst="rect">
            <a:avLst/>
          </a:prstGeom>
        </p:spPr>
        <p:txBody>
          <a:bodyPr wrap="square">
            <a:spAutoFit/>
          </a:bodyPr>
          <a:lstStyle/>
          <a:p>
            <a:r>
              <a:rPr lang="en-GB" dirty="0"/>
              <a:t> </a:t>
            </a:r>
          </a:p>
        </p:txBody>
      </p:sp>
      <p:sp>
        <p:nvSpPr>
          <p:cNvPr id="6" name="Rectangle 5"/>
          <p:cNvSpPr/>
          <p:nvPr/>
        </p:nvSpPr>
        <p:spPr>
          <a:xfrm>
            <a:off x="168812" y="580765"/>
            <a:ext cx="1594876" cy="355803"/>
          </a:xfrm>
          <a:prstGeom prst="rect">
            <a:avLst/>
          </a:prstGeom>
        </p:spPr>
        <p:txBody>
          <a:bodyPr wrap="square">
            <a:spAutoFit/>
          </a:bodyPr>
          <a:lstStyle/>
          <a:p>
            <a:pPr lvl="0">
              <a:lnSpc>
                <a:spcPct val="107000"/>
              </a:lnSpc>
              <a:spcAft>
                <a:spcPts val="800"/>
              </a:spcAft>
            </a:pPr>
            <a:r>
              <a:rPr lang="en-GB" sz="1600" dirty="0">
                <a:solidFill>
                  <a:srgbClr val="000000"/>
                </a:solidFill>
                <a:latin typeface="Calibri" panose="020F0502020204030204" pitchFamily="34" charset="0"/>
                <a:ea typeface="Times New Roman" panose="02020603050405020304" pitchFamily="18" charset="0"/>
                <a:cs typeface="Calibri" panose="020F0502020204030204" pitchFamily="34" charset="0"/>
              </a:rPr>
              <a:t>Cont…</a:t>
            </a:r>
          </a:p>
        </p:txBody>
      </p:sp>
      <p:sp>
        <p:nvSpPr>
          <p:cNvPr id="18" name="AutoShape 5" descr="Image result for good hearts"/>
          <p:cNvSpPr>
            <a:spLocks noChangeAspect="1" noChangeArrowheads="1"/>
          </p:cNvSpPr>
          <p:nvPr/>
        </p:nvSpPr>
        <p:spPr bwMode="auto">
          <a:xfrm flipH="1">
            <a:off x="10579100" y="5329238"/>
            <a:ext cx="26035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07000"/>
              </a:lnSpc>
              <a:spcAft>
                <a:spcPts val="600"/>
              </a:spcAft>
            </a:pPr>
            <a:r>
              <a:rPr lang="en-GB" sz="1100" b="1">
                <a:solidFill>
                  <a:srgbClr val="00B050"/>
                </a:solidFill>
                <a:effectLst/>
                <a:latin typeface="Lucida Calligraphy" panose="03010101010101010101" pitchFamily="66" charset="0"/>
                <a:ea typeface="Verdana" panose="020B0604030504040204" pitchFamily="34" charset="0"/>
                <a:cs typeface="Verdana" panose="020B060403050404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3" name="Rectangle 2"/>
          <p:cNvSpPr/>
          <p:nvPr/>
        </p:nvSpPr>
        <p:spPr>
          <a:xfrm>
            <a:off x="2123727" y="863139"/>
            <a:ext cx="5138423" cy="1607491"/>
          </a:xfrm>
          <a:prstGeom prst="rect">
            <a:avLst/>
          </a:prstGeom>
        </p:spPr>
        <p:txBody>
          <a:bodyPr wrap="square">
            <a:spAutoFit/>
          </a:bodyPr>
          <a:lstStyle/>
          <a:p>
            <a:pPr lvl="0">
              <a:lnSpc>
                <a:spcPct val="107000"/>
              </a:lnSpc>
              <a:spcAft>
                <a:spcPts val="600"/>
              </a:spcAft>
              <a:defRPr/>
            </a:pPr>
            <a:endParaRPr lang="en-GB" sz="2000" b="1" dirty="0">
              <a:solidFill>
                <a:srgbClr val="7030A0"/>
              </a:solidFill>
              <a:latin typeface="Calibri" panose="020F0502020204030204" pitchFamily="34" charset="0"/>
              <a:cs typeface="Calibri" panose="020F0502020204030204" pitchFamily="34" charset="0"/>
            </a:endParaRPr>
          </a:p>
          <a:p>
            <a:pPr lvl="0">
              <a:lnSpc>
                <a:spcPct val="107000"/>
              </a:lnSpc>
              <a:spcAft>
                <a:spcPts val="600"/>
              </a:spcAft>
              <a:defRPr/>
            </a:pPr>
            <a:endParaRPr lang="en-GB" sz="2000" b="1" dirty="0">
              <a:solidFill>
                <a:srgbClr val="7030A0"/>
              </a:solidFill>
              <a:latin typeface="Calibri" panose="020F0502020204030204" pitchFamily="34" charset="0"/>
              <a:cs typeface="Calibri" panose="020F0502020204030204" pitchFamily="34" charset="0"/>
            </a:endParaRPr>
          </a:p>
          <a:p>
            <a:pPr lvl="0">
              <a:lnSpc>
                <a:spcPct val="107000"/>
              </a:lnSpc>
              <a:spcAft>
                <a:spcPts val="600"/>
              </a:spcAft>
              <a:defRPr/>
            </a:pPr>
            <a:endParaRPr lang="en-GB" sz="2000" b="1" dirty="0">
              <a:solidFill>
                <a:srgbClr val="7030A0"/>
              </a:solidFill>
              <a:latin typeface="Calibri" panose="020F0502020204030204" pitchFamily="34" charset="0"/>
              <a:cs typeface="Calibri" panose="020F0502020204030204" pitchFamily="34" charset="0"/>
            </a:endParaRPr>
          </a:p>
          <a:p>
            <a:pPr>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492791992"/>
              </p:ext>
            </p:extLst>
          </p:nvPr>
        </p:nvGraphicFramePr>
        <p:xfrm>
          <a:off x="755577" y="936568"/>
          <a:ext cx="7542324" cy="5589334"/>
        </p:xfrm>
        <a:graphic>
          <a:graphicData uri="http://schemas.openxmlformats.org/drawingml/2006/table">
            <a:tbl>
              <a:tblPr/>
              <a:tblGrid>
                <a:gridCol w="7542324">
                  <a:extLst>
                    <a:ext uri="{9D8B030D-6E8A-4147-A177-3AD203B41FA5}">
                      <a16:colId xmlns:a16="http://schemas.microsoft.com/office/drawing/2014/main" val="3329399545"/>
                    </a:ext>
                  </a:extLst>
                </a:gridCol>
              </a:tblGrid>
              <a:tr h="4241303">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a:t>
                      </a: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On these grounds is sentence pronounced:</a:t>
                      </a: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that though the light has come into the world</a:t>
                      </a: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men have shown they prefer darkness to the light</a:t>
                      </a: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because their deeds were evil.</a:t>
                      </a: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And indeed, everybody who does wrong</a:t>
                      </a: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hates the light and avoids it,</a:t>
                      </a: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for fear his actions should be exposed;</a:t>
                      </a: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but the man who lives by the truth comes out into the light,</a:t>
                      </a: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so that it may be plainly seen that what he does is done in God.’</a:t>
                      </a: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John 3:14-21</a:t>
                      </a:r>
                    </a:p>
                  </a:txBody>
                  <a:tcPr marL="114300" marR="114300" marT="0" marB="0">
                    <a:lnL>
                      <a:noFill/>
                    </a:lnL>
                    <a:lnR>
                      <a:noFill/>
                    </a:lnR>
                    <a:lnT>
                      <a:noFill/>
                    </a:lnT>
                    <a:lnB>
                      <a:noFill/>
                    </a:lnB>
                  </a:tcPr>
                </a:tc>
                <a:extLst>
                  <a:ext uri="{0D108BD9-81ED-4DB2-BD59-A6C34878D82A}">
                    <a16:rowId xmlns:a16="http://schemas.microsoft.com/office/drawing/2014/main" val="2591849025"/>
                  </a:ext>
                </a:extLst>
              </a:tr>
            </a:tbl>
          </a:graphicData>
        </a:graphic>
      </p:graphicFrame>
    </p:spTree>
    <p:extLst>
      <p:ext uri="{BB962C8B-B14F-4D97-AF65-F5344CB8AC3E}">
        <p14:creationId xmlns:p14="http://schemas.microsoft.com/office/powerpoint/2010/main" val="27374373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39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11" name="Rectangle 10"/>
          <p:cNvSpPr/>
          <p:nvPr/>
        </p:nvSpPr>
        <p:spPr>
          <a:xfrm>
            <a:off x="98508" y="6312225"/>
            <a:ext cx="5164114" cy="369332"/>
          </a:xfrm>
          <a:prstGeom prst="rect">
            <a:avLst/>
          </a:prstGeom>
        </p:spPr>
        <p:txBody>
          <a:bodyPr wrap="square">
            <a:spAutoFit/>
          </a:bodyPr>
          <a:lstStyle/>
          <a:p>
            <a:r>
              <a:rPr lang="en-GB" dirty="0"/>
              <a:t> </a:t>
            </a:r>
          </a:p>
        </p:txBody>
      </p:sp>
      <p:sp>
        <p:nvSpPr>
          <p:cNvPr id="14" name="Rectangle 13"/>
          <p:cNvSpPr/>
          <p:nvPr/>
        </p:nvSpPr>
        <p:spPr>
          <a:xfrm>
            <a:off x="432729" y="6338375"/>
            <a:ext cx="5584710" cy="369332"/>
          </a:xfrm>
          <a:prstGeom prst="rect">
            <a:avLst/>
          </a:prstGeom>
        </p:spPr>
        <p:txBody>
          <a:bodyPr wrap="square">
            <a:spAutoFit/>
          </a:bodyPr>
          <a:lstStyle/>
          <a:p>
            <a:r>
              <a:rPr lang="en-GB" dirty="0"/>
              <a:t> </a:t>
            </a:r>
          </a:p>
        </p:txBody>
      </p:sp>
      <p:sp>
        <p:nvSpPr>
          <p:cNvPr id="3" name="Rectangle 2"/>
          <p:cNvSpPr>
            <a:spLocks noChangeArrowheads="1"/>
          </p:cNvSpPr>
          <p:nvPr/>
        </p:nvSpPr>
        <p:spPr bwMode="auto">
          <a:xfrm>
            <a:off x="528686" y="2459912"/>
            <a:ext cx="8448244"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400" b="1" i="0" u="none" strike="noStrike" cap="none" normalizeH="0" baseline="0" dirty="0">
              <a:ln>
                <a:noFill/>
              </a:ln>
              <a:solidFill>
                <a:srgbClr val="7030A0"/>
              </a:solidFill>
              <a:effectLst/>
              <a:ea typeface="Times New Roman" panose="02020603050405020304" pitchFamily="18"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b="0" i="0" u="none" strike="noStrike" cap="none" normalizeH="0" baseline="0" dirty="0">
              <a:ln>
                <a:noFill/>
              </a:ln>
              <a:solidFill>
                <a:srgbClr val="333333"/>
              </a:solidFill>
              <a:effectLst/>
              <a:ea typeface="Times New Roman" panose="02020603050405020304" pitchFamily="18" charset="0"/>
              <a:cs typeface="Calibri" panose="020F0502020204030204" pitchFamily="34" charset="0"/>
            </a:endParaRPr>
          </a:p>
        </p:txBody>
      </p:sp>
      <p:sp>
        <p:nvSpPr>
          <p:cNvPr id="2" name="Rectangle 1"/>
          <p:cNvSpPr/>
          <p:nvPr/>
        </p:nvSpPr>
        <p:spPr>
          <a:xfrm>
            <a:off x="528686" y="1076220"/>
            <a:ext cx="4731547" cy="421654"/>
          </a:xfrm>
          <a:prstGeom prst="rect">
            <a:avLst/>
          </a:prstGeom>
        </p:spPr>
        <p:txBody>
          <a:bodyPr wrap="square">
            <a:spAutoFit/>
          </a:bodyPr>
          <a:lstStyle/>
          <a:p>
            <a:pPr lvl="0">
              <a:lnSpc>
                <a:spcPct val="107000"/>
              </a:lnSpc>
              <a:spcAft>
                <a:spcPts val="600"/>
              </a:spcAft>
              <a:defRPr/>
            </a:pPr>
            <a:r>
              <a:rPr lang="en-GB" sz="2000" dirty="0">
                <a:solidFill>
                  <a:prstClr val="black"/>
                </a:solidFill>
                <a:latin typeface="Calibri" panose="020F0502020204030204" pitchFamily="34" charset="0"/>
                <a:ea typeface="Calibri" panose="020F0502020204030204" pitchFamily="34" charset="0"/>
                <a:cs typeface="Times New Roman" panose="02020603050405020304" pitchFamily="18" charset="0"/>
              </a:rPr>
              <a:t> </a:t>
            </a:r>
            <a:r>
              <a:rPr lang="en-GB" sz="2000" dirty="0">
                <a:solidFill>
                  <a:prstClr val="black"/>
                </a:solidFill>
                <a:latin typeface="Calibri" panose="020F0502020204030204" pitchFamily="34" charset="0"/>
                <a:cs typeface="Times New Roman" panose="02020603050405020304" pitchFamily="18" charset="0"/>
              </a:rPr>
              <a:t> </a:t>
            </a:r>
            <a:endParaRPr lang="en-GB" sz="20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2"/>
          <p:cNvSpPr>
            <a:spLocks noChangeArrowheads="1"/>
          </p:cNvSpPr>
          <p:nvPr/>
        </p:nvSpPr>
        <p:spPr bwMode="auto">
          <a:xfrm>
            <a:off x="296065" y="1295424"/>
            <a:ext cx="934907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graphicFrame>
        <p:nvGraphicFramePr>
          <p:cNvPr id="7" name="Table 6"/>
          <p:cNvGraphicFramePr>
            <a:graphicFrameLocks noGrp="1"/>
          </p:cNvGraphicFramePr>
          <p:nvPr>
            <p:extLst>
              <p:ext uri="{D42A27DB-BD31-4B8C-83A1-F6EECF244321}">
                <p14:modId xmlns:p14="http://schemas.microsoft.com/office/powerpoint/2010/main" val="1196791781"/>
              </p:ext>
            </p:extLst>
          </p:nvPr>
        </p:nvGraphicFramePr>
        <p:xfrm>
          <a:off x="432729" y="1295424"/>
          <a:ext cx="4795165" cy="5181600"/>
        </p:xfrm>
        <a:graphic>
          <a:graphicData uri="http://schemas.openxmlformats.org/drawingml/2006/table">
            <a:tbl>
              <a:tblPr/>
              <a:tblGrid>
                <a:gridCol w="4795165">
                  <a:extLst>
                    <a:ext uri="{9D8B030D-6E8A-4147-A177-3AD203B41FA5}">
                      <a16:colId xmlns:a16="http://schemas.microsoft.com/office/drawing/2014/main" val="4266347781"/>
                    </a:ext>
                  </a:extLst>
                </a:gridCol>
              </a:tblGrid>
              <a:tr h="5003726">
                <a:tc>
                  <a:txBody>
                    <a:bodyPr/>
                    <a:lstStyle/>
                    <a:p>
                      <a:pPr algn="l">
                        <a:spcAft>
                          <a:spcPts val="0"/>
                        </a:spcAft>
                      </a:pPr>
                      <a:r>
                        <a:rPr lang="en-GB" sz="2000" b="1"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O</a:t>
                      </a:r>
                      <a:r>
                        <a:rPr lang="en-GB" sz="20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nce again, we find ourselves listening to the words from John this week. Through Jesus’ conversation with Nicodemus, we learn a little more about human sinfulness. Jesus is the light coming into the world, but people prefer darkness and want to keep their sins hidden, even from God! The Good News which we celebrate in Lent and throughout life, is that through God’s love, Jesus came to reveal our sins so that we could be forgiven. So, Jesus came into our world to save it by His death on the cross and His resurrection from the dead. If we follow the light, the light will show us the way!</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183411411"/>
                  </a:ext>
                </a:extLst>
              </a:tr>
            </a:tbl>
          </a:graphicData>
        </a:graphic>
      </p:graphicFrame>
      <p:pic>
        <p:nvPicPr>
          <p:cNvPr id="16" name="Picture 15" descr="Image result for perfect love drives out fear">
            <a:extLst>
              <a:ext uri="{FF2B5EF4-FFF2-40B4-BE49-F238E27FC236}">
                <a16:creationId xmlns:a16="http://schemas.microsoft.com/office/drawing/2014/main" id="{DD7FE017-EF63-4759-9C45-2E9BFD1A407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5470826" y="1880213"/>
            <a:ext cx="3295771" cy="3342249"/>
          </a:xfrm>
          <a:prstGeom prst="rect">
            <a:avLst/>
          </a:prstGeom>
          <a:noFill/>
          <a:ln>
            <a:noFill/>
          </a:ln>
        </p:spPr>
      </p:pic>
      <p:sp>
        <p:nvSpPr>
          <p:cNvPr id="4" name="TextBox 3">
            <a:extLst>
              <a:ext uri="{FF2B5EF4-FFF2-40B4-BE49-F238E27FC236}">
                <a16:creationId xmlns:a16="http://schemas.microsoft.com/office/drawing/2014/main" id="{A2AB2258-8348-4093-8651-B00D0BA733E8}"/>
              </a:ext>
            </a:extLst>
          </p:cNvPr>
          <p:cNvSpPr txBox="1"/>
          <p:nvPr/>
        </p:nvSpPr>
        <p:spPr>
          <a:xfrm>
            <a:off x="107298" y="726119"/>
            <a:ext cx="2664296" cy="523220"/>
          </a:xfrm>
          <a:prstGeom prst="rect">
            <a:avLst/>
          </a:prstGeom>
          <a:noFill/>
        </p:spPr>
        <p:txBody>
          <a:bodyPr wrap="square" rtlCol="0">
            <a:spAutoFit/>
          </a:bodyPr>
          <a:lstStyle/>
          <a:p>
            <a:pPr lvl="0" algn="ctr"/>
            <a:r>
              <a:rPr lang="en-GB" sz="2800" b="1" dirty="0">
                <a:solidFill>
                  <a:srgbClr val="FF0066"/>
                </a:solidFill>
                <a:latin typeface="Comic Sans MS" panose="030F0702030302020204" pitchFamily="66" charset="0"/>
                <a:ea typeface="Calibri" panose="020F0502020204030204" pitchFamily="34" charset="0"/>
                <a:cs typeface="Calibri" panose="020F0502020204030204" pitchFamily="34" charset="0"/>
              </a:rPr>
              <a:t>Reflection</a:t>
            </a:r>
          </a:p>
        </p:txBody>
      </p:sp>
      <p:sp>
        <p:nvSpPr>
          <p:cNvPr id="6" name="TextBox 5">
            <a:extLst>
              <a:ext uri="{FF2B5EF4-FFF2-40B4-BE49-F238E27FC236}">
                <a16:creationId xmlns:a16="http://schemas.microsoft.com/office/drawing/2014/main" id="{79D804EA-CBFA-404D-9CE1-099C6702BAA6}"/>
              </a:ext>
            </a:extLst>
          </p:cNvPr>
          <p:cNvSpPr txBox="1"/>
          <p:nvPr/>
        </p:nvSpPr>
        <p:spPr>
          <a:xfrm>
            <a:off x="5580112" y="5949280"/>
            <a:ext cx="1584176" cy="523220"/>
          </a:xfrm>
          <a:prstGeom prst="rect">
            <a:avLst/>
          </a:prstGeom>
          <a:noFill/>
        </p:spPr>
        <p:txBody>
          <a:bodyPr wrap="square" rtlCol="0">
            <a:spAutoFit/>
          </a:bodyPr>
          <a:lstStyle/>
          <a:p>
            <a:r>
              <a:rPr lang="en-GB" sz="2800" dirty="0">
                <a:solidFill>
                  <a:srgbClr val="FF0066"/>
                </a:solidFill>
                <a:latin typeface="Comic Sans MS" panose="030F0702030302020204" pitchFamily="66" charset="0"/>
              </a:rPr>
              <a:t>Cont…</a:t>
            </a:r>
          </a:p>
        </p:txBody>
      </p:sp>
    </p:spTree>
    <p:extLst>
      <p:ext uri="{BB962C8B-B14F-4D97-AF65-F5344CB8AC3E}">
        <p14:creationId xmlns:p14="http://schemas.microsoft.com/office/powerpoint/2010/main" val="2222086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39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14" name="Rectangle 13"/>
          <p:cNvSpPr/>
          <p:nvPr/>
        </p:nvSpPr>
        <p:spPr>
          <a:xfrm>
            <a:off x="1394194" y="6350880"/>
            <a:ext cx="7050810" cy="369332"/>
          </a:xfrm>
          <a:prstGeom prst="rect">
            <a:avLst/>
          </a:prstGeom>
        </p:spPr>
        <p:txBody>
          <a:bodyPr wrap="square">
            <a:spAutoFit/>
          </a:bodyPr>
          <a:lstStyle/>
          <a:p>
            <a:pPr>
              <a:spcAft>
                <a:spcPts val="0"/>
              </a:spcAft>
            </a:pPr>
            <a:r>
              <a:rPr lang="en-GB" dirty="0">
                <a:solidFill>
                  <a:srgbClr val="000000"/>
                </a:solidFill>
                <a:latin typeface="Calibri" panose="020F0502020204030204" pitchFamily="34" charset="0"/>
                <a:ea typeface="Calibri" panose="020F0502020204030204" pitchFamily="34" charset="0"/>
              </a:rPr>
              <a:t> </a:t>
            </a:r>
            <a:endParaRPr lang="en-GB" dirty="0">
              <a:latin typeface="Calibri" panose="020F0502020204030204" pitchFamily="34" charset="0"/>
              <a:ea typeface="Calibri" panose="020F0502020204030204" pitchFamily="34" charset="0"/>
            </a:endParaRPr>
          </a:p>
        </p:txBody>
      </p:sp>
      <p:sp>
        <p:nvSpPr>
          <p:cNvPr id="7" name="Rectangle 6"/>
          <p:cNvSpPr/>
          <p:nvPr/>
        </p:nvSpPr>
        <p:spPr>
          <a:xfrm>
            <a:off x="656243" y="1140132"/>
            <a:ext cx="7767508" cy="1323439"/>
          </a:xfrm>
          <a:prstGeom prst="rect">
            <a:avLst/>
          </a:prstGeom>
        </p:spPr>
        <p:txBody>
          <a:bodyPr wrap="square">
            <a:spAutoFit/>
          </a:bodyPr>
          <a:lstStyle/>
          <a:p>
            <a:r>
              <a:rPr lang="en-GB" sz="2000" dirty="0">
                <a:solidFill>
                  <a:srgbClr val="000000"/>
                </a:solidFill>
                <a:latin typeface="Comic Sans MS" panose="030F0702030302020204" pitchFamily="66" charset="0"/>
                <a:ea typeface="Calibri" panose="020F0502020204030204" pitchFamily="34" charset="0"/>
              </a:rPr>
              <a:t>In the difficult times we live in today, where people are feeling overwhelmed and overburdened, we should remember that our fears always matter to God. The truth is, all of us are inadequate; we are never enough…</a:t>
            </a:r>
            <a:endParaRPr lang="en-GB" sz="2000" dirty="0">
              <a:latin typeface="Comic Sans MS" panose="030F0702030302020204" pitchFamily="66" charset="0"/>
            </a:endParaRPr>
          </a:p>
        </p:txBody>
      </p:sp>
      <p:graphicFrame>
        <p:nvGraphicFramePr>
          <p:cNvPr id="17" name="Table 16"/>
          <p:cNvGraphicFramePr>
            <a:graphicFrameLocks noGrp="1"/>
          </p:cNvGraphicFramePr>
          <p:nvPr>
            <p:extLst>
              <p:ext uri="{D42A27DB-BD31-4B8C-83A1-F6EECF244321}">
                <p14:modId xmlns:p14="http://schemas.microsoft.com/office/powerpoint/2010/main" val="1408460162"/>
              </p:ext>
            </p:extLst>
          </p:nvPr>
        </p:nvGraphicFramePr>
        <p:xfrm>
          <a:off x="611561" y="2636913"/>
          <a:ext cx="4896543" cy="3569716"/>
        </p:xfrm>
        <a:graphic>
          <a:graphicData uri="http://schemas.openxmlformats.org/drawingml/2006/table">
            <a:tbl>
              <a:tblPr/>
              <a:tblGrid>
                <a:gridCol w="4896543">
                  <a:extLst>
                    <a:ext uri="{9D8B030D-6E8A-4147-A177-3AD203B41FA5}">
                      <a16:colId xmlns:a16="http://schemas.microsoft.com/office/drawing/2014/main" val="674201784"/>
                    </a:ext>
                  </a:extLst>
                </a:gridCol>
              </a:tblGrid>
              <a:tr h="3096344">
                <a:tc>
                  <a:txBody>
                    <a:bodyPr/>
                    <a:lstStyle/>
                    <a:p>
                      <a:pPr algn="l">
                        <a:lnSpc>
                          <a:spcPct val="107000"/>
                        </a:lnSpc>
                        <a:spcAft>
                          <a:spcPts val="800"/>
                        </a:spcAft>
                      </a:pPr>
                      <a:r>
                        <a:rPr lang="en-GB"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r>
                        <a:rPr lang="en-GB" sz="2000" b="1"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but here is the incredible thing, when we are weak, God’s power is made perfect.  </a:t>
                      </a:r>
                      <a:r>
                        <a:rPr kumimoji="0" lang="en-GB" altLang="en-US" sz="2000" b="1" i="0" u="none" strike="noStrike" kern="1200" cap="none" spc="0" normalizeH="0" baseline="0" noProof="0" dirty="0">
                          <a:ln>
                            <a:noFill/>
                          </a:ln>
                          <a:solidFill>
                            <a:srgbClr val="000000"/>
                          </a:solidFill>
                          <a:effectLst/>
                          <a:uLnTx/>
                          <a:uFillTx/>
                          <a:latin typeface="Comic Sans MS" panose="030F0702030302020204" pitchFamily="66" charset="0"/>
                          <a:ea typeface="Calibri" panose="020F0502020204030204" pitchFamily="34" charset="0"/>
                          <a:cs typeface="+mn-cs"/>
                        </a:rPr>
                        <a:t>When life is hard, we should accept that we are weak, and God is there for us. We should hand our fears over to God. He will build our faith. His presence, his power and his spirit will guide us; his word will strengthen us. His love will shine through us and we will clearly see the face of Christ in others.</a:t>
                      </a:r>
                    </a:p>
                  </a:txBody>
                  <a:tcPr marL="114300" marR="114300" marT="0" marB="0">
                    <a:lnL>
                      <a:noFill/>
                    </a:lnL>
                    <a:lnR>
                      <a:noFill/>
                    </a:lnR>
                    <a:lnT>
                      <a:noFill/>
                    </a:lnT>
                    <a:lnB>
                      <a:noFill/>
                    </a:lnB>
                  </a:tcPr>
                </a:tc>
                <a:extLst>
                  <a:ext uri="{0D108BD9-81ED-4DB2-BD59-A6C34878D82A}">
                    <a16:rowId xmlns:a16="http://schemas.microsoft.com/office/drawing/2014/main" val="366467679"/>
                  </a:ext>
                </a:extLst>
              </a:tr>
            </a:tbl>
          </a:graphicData>
        </a:graphic>
      </p:graphicFrame>
      <p:sp>
        <p:nvSpPr>
          <p:cNvPr id="2" name="TextBox 1">
            <a:extLst>
              <a:ext uri="{FF2B5EF4-FFF2-40B4-BE49-F238E27FC236}">
                <a16:creationId xmlns:a16="http://schemas.microsoft.com/office/drawing/2014/main" id="{B1640AE3-58B5-4DF4-A869-E275E34E2DF8}"/>
              </a:ext>
            </a:extLst>
          </p:cNvPr>
          <p:cNvSpPr txBox="1"/>
          <p:nvPr/>
        </p:nvSpPr>
        <p:spPr>
          <a:xfrm>
            <a:off x="5652121" y="4869395"/>
            <a:ext cx="3203110" cy="733021"/>
          </a:xfrm>
          <a:prstGeom prst="rect">
            <a:avLst/>
          </a:prstGeom>
          <a:noFill/>
        </p:spPr>
        <p:txBody>
          <a:bodyPr wrap="square" rtlCol="0">
            <a:spAutoFit/>
          </a:bodyPr>
          <a:lstStyle/>
          <a:p>
            <a:pPr lvl="0" algn="ctr">
              <a:lnSpc>
                <a:spcPct val="107000"/>
              </a:lnSpc>
              <a:spcAft>
                <a:spcPts val="800"/>
              </a:spcAft>
            </a:pPr>
            <a:r>
              <a:rPr lang="en-GB" sz="2000" b="1" dirty="0">
                <a:solidFill>
                  <a:srgbClr val="FF0066"/>
                </a:solidFill>
                <a:latin typeface="Comic Sans MS" panose="030F0702030302020204" pitchFamily="66" charset="0"/>
                <a:ea typeface="Calibri" panose="020F0502020204030204" pitchFamily="34" charset="0"/>
              </a:rPr>
              <a:t>Let God’s light shine out through you today!</a:t>
            </a:r>
            <a:endParaRPr lang="en-GB" sz="2000" b="1" dirty="0">
              <a:solidFill>
                <a:srgbClr val="FF0066"/>
              </a:solidFill>
              <a:latin typeface="Comic Sans MS" panose="030F0702030302020204" pitchFamily="66" charset="0"/>
              <a:ea typeface="Calibri" panose="020F0502020204030204" pitchFamily="34" charset="0"/>
              <a:cs typeface="Times New Roman" panose="02020603050405020304" pitchFamily="18" charset="0"/>
            </a:endParaRPr>
          </a:p>
        </p:txBody>
      </p:sp>
      <p:pic>
        <p:nvPicPr>
          <p:cNvPr id="13" name="Picture 12" descr="Jesus said, 'you are the light of the world.' When you turn on your  Christmas… | Light of christ, Christian quotes inspirational, Christmas  lights quotes">
            <a:extLst>
              <a:ext uri="{FF2B5EF4-FFF2-40B4-BE49-F238E27FC236}">
                <a16:creationId xmlns:a16="http://schemas.microsoft.com/office/drawing/2014/main" id="{C4A96AF5-31F0-4989-8B53-C6B2FF8D5369}"/>
              </a:ext>
            </a:extLst>
          </p:cNvPr>
          <p:cNvPicPr/>
          <p:nvPr/>
        </p:nvPicPr>
        <p:blipFill rotWithShape="1">
          <a:blip r:embed="rId2" cstate="print">
            <a:extLst>
              <a:ext uri="{28A0092B-C50C-407E-A947-70E740481C1C}">
                <a14:useLocalDpi xmlns:a14="http://schemas.microsoft.com/office/drawing/2010/main" val="0"/>
              </a:ext>
            </a:extLst>
          </a:blip>
          <a:srcRect b="13460"/>
          <a:stretch/>
        </p:blipFill>
        <p:spPr bwMode="auto">
          <a:xfrm>
            <a:off x="5652120" y="2400091"/>
            <a:ext cx="3059922" cy="2325053"/>
          </a:xfrm>
          <a:prstGeom prst="rect">
            <a:avLst/>
          </a:prstGeom>
          <a:noFill/>
          <a:ln>
            <a:noFill/>
          </a:ln>
          <a:extLst>
            <a:ext uri="{53640926-AAD7-44D8-BBD7-CCE9431645EC}">
              <a14:shadowObscured xmlns:a14="http://schemas.microsoft.com/office/drawing/2010/main"/>
            </a:ext>
          </a:extLst>
        </p:spPr>
      </p:pic>
      <p:sp>
        <p:nvSpPr>
          <p:cNvPr id="3" name="TextBox 2">
            <a:extLst>
              <a:ext uri="{FF2B5EF4-FFF2-40B4-BE49-F238E27FC236}">
                <a16:creationId xmlns:a16="http://schemas.microsoft.com/office/drawing/2014/main" id="{A8EEBB85-DE20-4DD9-BEF8-DA6ADA95D33D}"/>
              </a:ext>
            </a:extLst>
          </p:cNvPr>
          <p:cNvSpPr txBox="1"/>
          <p:nvPr/>
        </p:nvSpPr>
        <p:spPr>
          <a:xfrm>
            <a:off x="395536" y="523260"/>
            <a:ext cx="720080" cy="646331"/>
          </a:xfrm>
          <a:prstGeom prst="rect">
            <a:avLst/>
          </a:prstGeom>
          <a:noFill/>
        </p:spPr>
        <p:txBody>
          <a:bodyPr wrap="square" rtlCol="0">
            <a:spAutoFit/>
          </a:bodyPr>
          <a:lstStyle/>
          <a:p>
            <a:r>
              <a:rPr lang="en-GB" sz="3600" dirty="0">
                <a:solidFill>
                  <a:srgbClr val="FF0066"/>
                </a:solidFill>
              </a:rPr>
              <a:t>…</a:t>
            </a:r>
          </a:p>
        </p:txBody>
      </p:sp>
    </p:spTree>
    <p:extLst>
      <p:ext uri="{BB962C8B-B14F-4D97-AF65-F5344CB8AC3E}">
        <p14:creationId xmlns:p14="http://schemas.microsoft.com/office/powerpoint/2010/main" val="14228725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39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11" name="Rectangle 10"/>
          <p:cNvSpPr/>
          <p:nvPr/>
        </p:nvSpPr>
        <p:spPr>
          <a:xfrm>
            <a:off x="20081" y="6488668"/>
            <a:ext cx="5584710" cy="369332"/>
          </a:xfrm>
          <a:prstGeom prst="rect">
            <a:avLst/>
          </a:prstGeom>
        </p:spPr>
        <p:txBody>
          <a:bodyPr wrap="square">
            <a:spAutoFit/>
          </a:bodyPr>
          <a:lstStyle/>
          <a:p>
            <a:r>
              <a:rPr lang="en-GB" dirty="0"/>
              <a:t> </a:t>
            </a:r>
          </a:p>
        </p:txBody>
      </p:sp>
      <p:sp>
        <p:nvSpPr>
          <p:cNvPr id="14" name="Rectangle 13"/>
          <p:cNvSpPr/>
          <p:nvPr/>
        </p:nvSpPr>
        <p:spPr>
          <a:xfrm>
            <a:off x="232150" y="6365104"/>
            <a:ext cx="6644106" cy="369332"/>
          </a:xfrm>
          <a:prstGeom prst="rect">
            <a:avLst/>
          </a:prstGeom>
        </p:spPr>
        <p:txBody>
          <a:bodyPr wrap="square">
            <a:spAutoFit/>
          </a:bodyPr>
          <a:lstStyle/>
          <a:p>
            <a:r>
              <a:rPr lang="en-GB" dirty="0"/>
              <a:t> </a:t>
            </a:r>
          </a:p>
        </p:txBody>
      </p:sp>
      <p:sp>
        <p:nvSpPr>
          <p:cNvPr id="12" name="Rectangle 11"/>
          <p:cNvSpPr/>
          <p:nvPr/>
        </p:nvSpPr>
        <p:spPr>
          <a:xfrm>
            <a:off x="168812" y="6358617"/>
            <a:ext cx="6558587" cy="369332"/>
          </a:xfrm>
          <a:prstGeom prst="rect">
            <a:avLst/>
          </a:prstGeom>
        </p:spPr>
        <p:txBody>
          <a:bodyPr wrap="square">
            <a:spAutoFit/>
          </a:bodyPr>
          <a:lstStyle/>
          <a:p>
            <a:r>
              <a:rPr lang="en-GB" dirty="0"/>
              <a:t> </a:t>
            </a:r>
          </a:p>
        </p:txBody>
      </p:sp>
      <p:sp>
        <p:nvSpPr>
          <p:cNvPr id="18" name="AutoShape 5" descr="Image result for good hearts"/>
          <p:cNvSpPr>
            <a:spLocks noChangeAspect="1" noChangeArrowheads="1"/>
          </p:cNvSpPr>
          <p:nvPr/>
        </p:nvSpPr>
        <p:spPr bwMode="auto">
          <a:xfrm flipH="1">
            <a:off x="10579100" y="5329238"/>
            <a:ext cx="26035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07000"/>
              </a:lnSpc>
              <a:spcAft>
                <a:spcPts val="600"/>
              </a:spcAft>
            </a:pPr>
            <a:r>
              <a:rPr lang="en-GB" sz="1100" b="1">
                <a:solidFill>
                  <a:srgbClr val="00B050"/>
                </a:solidFill>
                <a:effectLst/>
                <a:latin typeface="Lucida Calligraphy" panose="03010101010101010101" pitchFamily="66" charset="0"/>
                <a:ea typeface="Verdana" panose="020B0604030504040204" pitchFamily="34" charset="0"/>
                <a:cs typeface="Verdana" panose="020B060403050404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p:txBody>
      </p:sp>
      <p:graphicFrame>
        <p:nvGraphicFramePr>
          <p:cNvPr id="4" name="Table 3"/>
          <p:cNvGraphicFramePr>
            <a:graphicFrameLocks noGrp="1"/>
          </p:cNvGraphicFramePr>
          <p:nvPr>
            <p:extLst>
              <p:ext uri="{D42A27DB-BD31-4B8C-83A1-F6EECF244321}">
                <p14:modId xmlns:p14="http://schemas.microsoft.com/office/powerpoint/2010/main" val="3748836270"/>
              </p:ext>
            </p:extLst>
          </p:nvPr>
        </p:nvGraphicFramePr>
        <p:xfrm>
          <a:off x="467545" y="3611392"/>
          <a:ext cx="3096663" cy="2797112"/>
        </p:xfrm>
        <a:graphic>
          <a:graphicData uri="http://schemas.openxmlformats.org/drawingml/2006/table">
            <a:tbl>
              <a:tblPr/>
              <a:tblGrid>
                <a:gridCol w="3096663">
                  <a:extLst>
                    <a:ext uri="{9D8B030D-6E8A-4147-A177-3AD203B41FA5}">
                      <a16:colId xmlns:a16="http://schemas.microsoft.com/office/drawing/2014/main" val="3329399545"/>
                    </a:ext>
                  </a:extLst>
                </a:gridCol>
              </a:tblGrid>
              <a:tr h="2611760">
                <a:tc>
                  <a:txBody>
                    <a:bodyPr/>
                    <a:lstStyle/>
                    <a:p>
                      <a:pPr algn="ctr">
                        <a:lnSpc>
                          <a:spcPct val="107000"/>
                        </a:lnSpc>
                        <a:spcAft>
                          <a:spcPts val="800"/>
                        </a:spcAft>
                      </a:pPr>
                      <a:r>
                        <a:rPr lang="en-GB" sz="2000" b="1" dirty="0">
                          <a:solidFill>
                            <a:srgbClr val="FD397A"/>
                          </a:solidFill>
                          <a:effectLst/>
                          <a:latin typeface="Comic Sans MS" panose="030F0702030302020204" pitchFamily="66" charset="0"/>
                          <a:ea typeface="Calibri" panose="020F0502020204030204" pitchFamily="34" charset="0"/>
                          <a:cs typeface="Calibri" panose="020F0502020204030204" pitchFamily="34" charset="0"/>
                        </a:rPr>
                        <a:t>‘Yes, God loved the world so much that he gave his only Son,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b="1" dirty="0">
                          <a:solidFill>
                            <a:srgbClr val="FD397A"/>
                          </a:solidFill>
                          <a:effectLst/>
                          <a:latin typeface="Comic Sans MS" panose="030F0702030302020204" pitchFamily="66" charset="0"/>
                          <a:ea typeface="Calibri" panose="020F0502020204030204" pitchFamily="34" charset="0"/>
                          <a:cs typeface="Calibri" panose="020F0502020204030204" pitchFamily="34" charset="0"/>
                        </a:rPr>
                        <a:t>so that everyone who believes in him may not be lost</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b="1" dirty="0">
                          <a:solidFill>
                            <a:srgbClr val="FD397A"/>
                          </a:solidFill>
                          <a:effectLst/>
                          <a:latin typeface="Comic Sans MS" panose="030F0702030302020204" pitchFamily="66" charset="0"/>
                          <a:ea typeface="Calibri" panose="020F0502020204030204" pitchFamily="34" charset="0"/>
                          <a:cs typeface="Calibri" panose="020F0502020204030204" pitchFamily="34" charset="0"/>
                        </a:rPr>
                        <a:t>but may have eternal life.’</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2591849025"/>
                  </a:ext>
                </a:extLst>
              </a:tr>
            </a:tbl>
          </a:graphicData>
        </a:graphic>
      </p:graphicFrame>
      <p:pic>
        <p:nvPicPr>
          <p:cNvPr id="15" name="Picture 14" descr="C:\Users\darwinr\AppData\Local\Microsoft\Windows\INetCache\Content.MSO\4D001778.tmp">
            <a:extLst>
              <a:ext uri="{FF2B5EF4-FFF2-40B4-BE49-F238E27FC236}">
                <a16:creationId xmlns:a16="http://schemas.microsoft.com/office/drawing/2014/main" id="{164A5BA3-221C-4582-B7BA-43CAB1168CFC}"/>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408889" y="449496"/>
            <a:ext cx="3122190" cy="2797112"/>
          </a:xfrm>
          <a:prstGeom prst="rect">
            <a:avLst/>
          </a:prstGeom>
          <a:noFill/>
          <a:ln>
            <a:noFill/>
          </a:ln>
        </p:spPr>
      </p:pic>
      <p:graphicFrame>
        <p:nvGraphicFramePr>
          <p:cNvPr id="7" name="Table 6">
            <a:extLst>
              <a:ext uri="{FF2B5EF4-FFF2-40B4-BE49-F238E27FC236}">
                <a16:creationId xmlns:a16="http://schemas.microsoft.com/office/drawing/2014/main" id="{73BA5A8A-78B9-458E-ADAB-14E79E2EDAB8}"/>
              </a:ext>
            </a:extLst>
          </p:cNvPr>
          <p:cNvGraphicFramePr>
            <a:graphicFrameLocks noGrp="1"/>
          </p:cNvGraphicFramePr>
          <p:nvPr>
            <p:extLst>
              <p:ext uri="{D42A27DB-BD31-4B8C-83A1-F6EECF244321}">
                <p14:modId xmlns:p14="http://schemas.microsoft.com/office/powerpoint/2010/main" val="1733006193"/>
              </p:ext>
            </p:extLst>
          </p:nvPr>
        </p:nvGraphicFramePr>
        <p:xfrm>
          <a:off x="4601682" y="1196752"/>
          <a:ext cx="3672416" cy="2797113"/>
        </p:xfrm>
        <a:graphic>
          <a:graphicData uri="http://schemas.openxmlformats.org/drawingml/2006/table">
            <a:tbl>
              <a:tblPr/>
              <a:tblGrid>
                <a:gridCol w="3672416">
                  <a:extLst>
                    <a:ext uri="{9D8B030D-6E8A-4147-A177-3AD203B41FA5}">
                      <a16:colId xmlns:a16="http://schemas.microsoft.com/office/drawing/2014/main" val="667363726"/>
                    </a:ext>
                  </a:extLst>
                </a:gridCol>
              </a:tblGrid>
              <a:tr h="2797113">
                <a:tc>
                  <a:txBody>
                    <a:bodyPr/>
                    <a:lstStyle/>
                    <a:p>
                      <a:pPr algn="ctr">
                        <a:lnSpc>
                          <a:spcPct val="107000"/>
                        </a:lnSpc>
                        <a:spcAft>
                          <a:spcPts val="800"/>
                        </a:spcAft>
                      </a:pPr>
                      <a:r>
                        <a:rPr lang="en-GB" sz="2400" b="1" dirty="0">
                          <a:effectLst/>
                          <a:latin typeface="Comic Sans MS" panose="030F0702030302020204" pitchFamily="66" charset="0"/>
                          <a:ea typeface="Calibri" panose="020F0502020204030204" pitchFamily="34" charset="0"/>
                          <a:cs typeface="Times New Roman" panose="02020603050405020304" pitchFamily="18" charset="0"/>
                        </a:rPr>
                        <a:t>Post-it Challenge</a:t>
                      </a:r>
                    </a:p>
                    <a:p>
                      <a:pPr algn="l">
                        <a:lnSpc>
                          <a:spcPct val="107000"/>
                        </a:lnSpc>
                        <a:spcAft>
                          <a:spcPts val="800"/>
                        </a:spcAft>
                      </a:pPr>
                      <a:r>
                        <a:rPr lang="en-GB" sz="2000" b="1" dirty="0">
                          <a:effectLst/>
                          <a:latin typeface="Comic Sans MS" panose="030F0702030302020204" pitchFamily="66" charset="0"/>
                          <a:ea typeface="Calibri" panose="020F0502020204030204" pitchFamily="34" charset="0"/>
                          <a:cs typeface="Times New Roman" panose="02020603050405020304" pitchFamily="18" charset="0"/>
                        </a:rPr>
                        <a:t>J</a:t>
                      </a:r>
                      <a:r>
                        <a:rPr lang="en-GB" sz="2000" dirty="0">
                          <a:effectLst/>
                          <a:latin typeface="Comic Sans MS" panose="030F0702030302020204" pitchFamily="66" charset="0"/>
                          <a:ea typeface="Calibri" panose="020F0502020204030204" pitchFamily="34" charset="0"/>
                          <a:cs typeface="Times New Roman" panose="02020603050405020304" pitchFamily="18" charset="0"/>
                        </a:rPr>
                        <a:t>ohn 3:16 is one of the most quoted verses in the Bible. Read this verse over several times. Ask God to deepen your understanding of what this promise means for you and people you know.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927159412"/>
                  </a:ext>
                </a:extLst>
              </a:tr>
            </a:tbl>
          </a:graphicData>
        </a:graphic>
      </p:graphicFrame>
      <p:sp>
        <p:nvSpPr>
          <p:cNvPr id="16" name="Rectangle 1">
            <a:extLst>
              <a:ext uri="{FF2B5EF4-FFF2-40B4-BE49-F238E27FC236}">
                <a16:creationId xmlns:a16="http://schemas.microsoft.com/office/drawing/2014/main" id="{08B29BBF-5E74-4330-A3FA-3413BF5B1651}"/>
              </a:ext>
            </a:extLst>
          </p:cNvPr>
          <p:cNvSpPr>
            <a:spLocks noChangeArrowheads="1"/>
          </p:cNvSpPr>
          <p:nvPr/>
        </p:nvSpPr>
        <p:spPr bwMode="auto">
          <a:xfrm rot="10800000" flipV="1">
            <a:off x="4355975" y="4755259"/>
            <a:ext cx="3368430"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Remember to take time to listen carefully too…</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b="1" dirty="0">
                <a:latin typeface="Comic Sans MS" panose="030F0702030302020204" pitchFamily="66" charset="0"/>
                <a:ea typeface="Calibri" panose="020F0502020204030204" pitchFamily="34" charset="0"/>
                <a:cs typeface="Times New Roman" panose="02020603050405020304" pitchFamily="18" charset="0"/>
              </a:rPr>
              <a:t>…</a:t>
            </a:r>
            <a:r>
              <a:rPr kumimoji="0" lang="en-GB" altLang="en-US" sz="2000" b="1"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in case</a:t>
            </a:r>
            <a:r>
              <a:rPr kumimoji="0" lang="en-GB" altLang="en-US" sz="2000" b="1"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 </a:t>
            </a:r>
            <a:r>
              <a:rPr kumimoji="0" lang="en-GB" altLang="en-US" sz="2000" b="1"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God wants to speak to you in return!  </a:t>
            </a:r>
            <a:endParaRPr kumimoji="0" lang="en-GB" altLang="en-US" sz="2000" b="1"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273661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39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1187624" y="1455453"/>
            <a:ext cx="6552730" cy="375552"/>
          </a:xfrm>
          <a:prstGeom prst="rect">
            <a:avLst/>
          </a:prstGeom>
        </p:spPr>
        <p:txBody>
          <a:bodyPr wrap="squar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Calibri" panose="020F0502020204030204" pitchFamily="34" charset="0"/>
              </a:rPr>
              <a:t> </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10"/>
          <p:cNvSpPr/>
          <p:nvPr/>
        </p:nvSpPr>
        <p:spPr>
          <a:xfrm>
            <a:off x="214103" y="6347785"/>
            <a:ext cx="5164114" cy="369332"/>
          </a:xfrm>
          <a:prstGeom prst="rect">
            <a:avLst/>
          </a:prstGeom>
        </p:spPr>
        <p:txBody>
          <a:bodyPr wrap="square">
            <a:spAutoFit/>
          </a:bodyPr>
          <a:lstStyle/>
          <a:p>
            <a:r>
              <a:rPr lang="en-GB" dirty="0"/>
              <a:t> </a:t>
            </a:r>
          </a:p>
        </p:txBody>
      </p:sp>
      <p:sp>
        <p:nvSpPr>
          <p:cNvPr id="17" name="Rectangle 16"/>
          <p:cNvSpPr/>
          <p:nvPr/>
        </p:nvSpPr>
        <p:spPr>
          <a:xfrm>
            <a:off x="540378" y="1493919"/>
            <a:ext cx="4250815" cy="464871"/>
          </a:xfrm>
          <a:prstGeom prst="rect">
            <a:avLst/>
          </a:prstGeom>
        </p:spPr>
        <p:txBody>
          <a:bodyPr wrap="square">
            <a:spAutoFit/>
          </a:bodyPr>
          <a:lstStyle/>
          <a:p>
            <a:pPr algn="ctr">
              <a:lnSpc>
                <a:spcPct val="150000"/>
              </a:lnSpc>
              <a:spcAft>
                <a:spcPts val="800"/>
              </a:spcAft>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6" name="Picture 15" descr="Image result for our father"/>
          <p:cNvPicPr/>
          <p:nvPr/>
        </p:nvPicPr>
        <p:blipFill>
          <a:blip r:embed="rId3">
            <a:extLst>
              <a:ext uri="{28A0092B-C50C-407E-A947-70E740481C1C}">
                <a14:useLocalDpi xmlns:a14="http://schemas.microsoft.com/office/drawing/2010/main" val="0"/>
              </a:ext>
            </a:extLst>
          </a:blip>
          <a:srcRect/>
          <a:stretch>
            <a:fillRect/>
          </a:stretch>
        </p:blipFill>
        <p:spPr bwMode="auto">
          <a:xfrm>
            <a:off x="1082714" y="1379379"/>
            <a:ext cx="6669549" cy="4646012"/>
          </a:xfrm>
          <a:prstGeom prst="rect">
            <a:avLst/>
          </a:prstGeom>
          <a:noFill/>
          <a:ln>
            <a:noFill/>
          </a:ln>
        </p:spPr>
      </p:pic>
      <p:sp>
        <p:nvSpPr>
          <p:cNvPr id="6" name="TextBox 5"/>
          <p:cNvSpPr txBox="1"/>
          <p:nvPr/>
        </p:nvSpPr>
        <p:spPr>
          <a:xfrm>
            <a:off x="591959" y="832609"/>
            <a:ext cx="2189397" cy="461665"/>
          </a:xfrm>
          <a:prstGeom prst="rect">
            <a:avLst/>
          </a:prstGeom>
          <a:noFill/>
        </p:spPr>
        <p:txBody>
          <a:bodyPr wrap="square" rtlCol="0">
            <a:spAutoFit/>
          </a:bodyPr>
          <a:lstStyle/>
          <a:p>
            <a:r>
              <a:rPr lang="en-GB" sz="2400" b="1" dirty="0">
                <a:solidFill>
                  <a:srgbClr val="FF0066"/>
                </a:solidFill>
                <a:latin typeface="Comic Sans MS" panose="030F0702030302020204" pitchFamily="66" charset="0"/>
              </a:rPr>
              <a:t>Let us Pray:</a:t>
            </a:r>
          </a:p>
        </p:txBody>
      </p:sp>
    </p:spTree>
    <p:extLst>
      <p:ext uri="{BB962C8B-B14F-4D97-AF65-F5344CB8AC3E}">
        <p14:creationId xmlns:p14="http://schemas.microsoft.com/office/powerpoint/2010/main" val="1410414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6435</TotalTime>
  <Words>629</Words>
  <Application>Microsoft Office PowerPoint</Application>
  <PresentationFormat>On-screen Show (4:3)</PresentationFormat>
  <Paragraphs>79</Paragraphs>
  <Slides>7</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Arial</vt:lpstr>
      <vt:lpstr>Calibri</vt:lpstr>
      <vt:lpstr>Comic Sans MS</vt:lpstr>
      <vt:lpstr>Kristen ITC</vt:lpstr>
      <vt:lpstr>Lucida Calligraphy</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Rose Darwin (TBCS-NOR)</cp:lastModifiedBy>
  <cp:revision>148</cp:revision>
  <dcterms:created xsi:type="dcterms:W3CDTF">2018-06-04T06:48:49Z</dcterms:created>
  <dcterms:modified xsi:type="dcterms:W3CDTF">2024-03-06T13:29:53Z</dcterms:modified>
</cp:coreProperties>
</file>