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89" r:id="rId3"/>
    <p:sldId id="288" r:id="rId4"/>
    <p:sldId id="283" r:id="rId5"/>
    <p:sldId id="281"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8349B685-4E1E-4080-A50D-8994B389454B}"/>
    <pc:docChg chg="modSld">
      <pc:chgData name="Rose Darwin [TBCS-NOR]" userId="96e9ce63-dc63-4cb4-9e18-49ed0662571c" providerId="ADAL" clId="{8349B685-4E1E-4080-A50D-8994B389454B}" dt="2023-12-05T14:25:18.549" v="20" actId="1076"/>
      <pc:docMkLst>
        <pc:docMk/>
      </pc:docMkLst>
      <pc:sldChg chg="modSp mod">
        <pc:chgData name="Rose Darwin [TBCS-NOR]" userId="96e9ce63-dc63-4cb4-9e18-49ed0662571c" providerId="ADAL" clId="{8349B685-4E1E-4080-A50D-8994B389454B}" dt="2023-12-05T14:25:18.549" v="20" actId="1076"/>
        <pc:sldMkLst>
          <pc:docMk/>
          <pc:sldMk cId="2737437349" sldId="286"/>
        </pc:sldMkLst>
        <pc:spChg chg="mod">
          <ac:chgData name="Rose Darwin [TBCS-NOR]" userId="96e9ce63-dc63-4cb4-9e18-49ed0662571c" providerId="ADAL" clId="{8349B685-4E1E-4080-A50D-8994B389454B}" dt="2023-12-05T14:25:18.549" v="20" actId="1076"/>
          <ac:spMkLst>
            <pc:docMk/>
            <pc:sldMk cId="2737437349" sldId="286"/>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05/12/2023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065017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05/12/2023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05/12/2023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05/12/2023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05/12/2023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05/12/2023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05/12/2023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05/12/2023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crCOskHpIUI&amp;list=PLs-yvZlMqrNUHmy6m-5C4eGUYtHs_Yn-0&amp;index=1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Rectangle 1"/>
          <p:cNvSpPr/>
          <p:nvPr/>
        </p:nvSpPr>
        <p:spPr>
          <a:xfrm>
            <a:off x="196835" y="172843"/>
            <a:ext cx="8640960" cy="830997"/>
          </a:xfrm>
          <a:prstGeom prst="rect">
            <a:avLst/>
          </a:prstGeom>
        </p:spPr>
        <p:txBody>
          <a:bodyPr wrap="square">
            <a:spAutoFit/>
          </a:bodyPr>
          <a:lstStyle/>
          <a:p>
            <a:pPr algn="ctr"/>
            <a:r>
              <a:rPr lang="en-GB" sz="2400" b="1" dirty="0">
                <a:solidFill>
                  <a:srgbClr val="7030A0"/>
                </a:solidFill>
                <a:latin typeface="Comic Sans MS" panose="030F0702030302020204" pitchFamily="66" charset="0"/>
              </a:rPr>
              <a:t>Gospel for The Second Sunday of Advent ~ Year B</a:t>
            </a:r>
          </a:p>
          <a:p>
            <a:pPr algn="ctr"/>
            <a:r>
              <a:rPr lang="en-GB" sz="2400" b="1" dirty="0">
                <a:solidFill>
                  <a:srgbClr val="7030A0"/>
                </a:solidFill>
                <a:latin typeface="Comic Sans MS" panose="030F0702030302020204" pitchFamily="66" charset="0"/>
              </a:rPr>
              <a:t>Mark 1:1-8</a:t>
            </a:r>
            <a:endParaRPr lang="en-GB" sz="2400" dirty="0">
              <a:solidFill>
                <a:srgbClr val="7030A0"/>
              </a:solidFill>
              <a:latin typeface="Comic Sans MS" panose="030F0702030302020204" pitchFamily="66" charset="0"/>
            </a:endParaRPr>
          </a:p>
        </p:txBody>
      </p:sp>
      <p:pic>
        <p:nvPicPr>
          <p:cNvPr id="15" name="Picture 14" descr="Image result for 2nd sunday of Adven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268760"/>
            <a:ext cx="7416823" cy="4320480"/>
          </a:xfrm>
          <a:prstGeom prst="rect">
            <a:avLst/>
          </a:prstGeom>
          <a:noFill/>
          <a:ln>
            <a:noFill/>
          </a:ln>
        </p:spPr>
      </p:pic>
      <p:sp>
        <p:nvSpPr>
          <p:cNvPr id="7" name="TextBox 6"/>
          <p:cNvSpPr txBox="1"/>
          <p:nvPr/>
        </p:nvSpPr>
        <p:spPr>
          <a:xfrm>
            <a:off x="179512" y="5877272"/>
            <a:ext cx="5688632" cy="646331"/>
          </a:xfrm>
          <a:prstGeom prst="rect">
            <a:avLst/>
          </a:prstGeom>
          <a:noFill/>
        </p:spPr>
        <p:txBody>
          <a:bodyPr wrap="square" rtlCol="0">
            <a:spAutoFit/>
          </a:bodyPr>
          <a:lstStyle/>
          <a:p>
            <a:pPr lvl="0"/>
            <a:r>
              <a:rPr lang="en-GB" dirty="0">
                <a:solidFill>
                  <a:prstClr val="black"/>
                </a:solidFill>
                <a:hlinkClick r:id="rId4">
                  <a:extLst>
                    <a:ext uri="{A12FA001-AC4F-418D-AE19-62706E023703}">
                      <ahyp:hlinkClr xmlns:ahyp="http://schemas.microsoft.com/office/drawing/2018/hyperlinkcolor" val="tx"/>
                    </a:ext>
                  </a:extLst>
                </a:hlinkClick>
              </a:rPr>
              <a:t>https://www.youtube.com/watch?v=crCOskHpIUI&amp;list=PLs-yvZlMqrNUHmy6m-5C4eGUYtHs_Yn-0&amp;index=10</a:t>
            </a:r>
            <a:endParaRPr lang="en-GB" dirty="0">
              <a:solidFill>
                <a:prstClr val="black"/>
              </a:solidFill>
            </a:endParaRPr>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80030981"/>
              </p:ext>
            </p:extLst>
          </p:nvPr>
        </p:nvGraphicFramePr>
        <p:xfrm>
          <a:off x="179512" y="157312"/>
          <a:ext cx="8856984" cy="6584056"/>
        </p:xfrm>
        <a:graphic>
          <a:graphicData uri="http://schemas.openxmlformats.org/drawingml/2006/table">
            <a:tbl>
              <a:tblPr/>
              <a:tblGrid>
                <a:gridCol w="8856984">
                  <a:extLst>
                    <a:ext uri="{9D8B030D-6E8A-4147-A177-3AD203B41FA5}">
                      <a16:colId xmlns:a16="http://schemas.microsoft.com/office/drawing/2014/main" val="3557697934"/>
                    </a:ext>
                  </a:extLst>
                </a:gridCol>
              </a:tblGrid>
              <a:tr h="6584056">
                <a:tc>
                  <a:txBody>
                    <a:bodyPr/>
                    <a:lstStyle/>
                    <a:p>
                      <a:pPr algn="l">
                        <a:lnSpc>
                          <a:spcPct val="107000"/>
                        </a:lnSpc>
                        <a:spcAft>
                          <a:spcPts val="800"/>
                        </a:spcAft>
                      </a:pPr>
                      <a:r>
                        <a:rPr lang="en-GB" sz="3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Reading from the Holy Gospel according to Mark</a:t>
                      </a:r>
                    </a:p>
                    <a:p>
                      <a:pPr>
                        <a:lnSpc>
                          <a:spcPct val="107000"/>
                        </a:lnSpc>
                        <a:spcAft>
                          <a:spcPts val="8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The beginning of the Good News about Jesus Christ, the Son of God. It is written in the book of the prophet Isaiah:</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Look, I am going to send my messenger before you;</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he will prepare your way.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effectLst/>
                          <a:latin typeface="Comic Sans MS" panose="030F0702030302020204" pitchFamily="66" charset="0"/>
                          <a:ea typeface="Calibri" panose="020F0502020204030204" pitchFamily="34" charset="0"/>
                          <a:cs typeface="Times New Roman" panose="02020603050405020304" pitchFamily="18" charset="0"/>
                        </a:rPr>
                        <a:t>A voice cries in the wilderness: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effectLst/>
                          <a:latin typeface="Comic Sans MS" panose="030F0702030302020204" pitchFamily="66" charset="0"/>
                          <a:ea typeface="Calibri" panose="020F0502020204030204" pitchFamily="34" charset="0"/>
                          <a:cs typeface="Times New Roman" panose="02020603050405020304" pitchFamily="18" charset="0"/>
                        </a:rPr>
                        <a:t>Prepare a way for the Lord, make His paths straight.</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txBody>
                  <a:tcPr marL="114300" marR="114300" marT="0" marB="0">
                    <a:lnL>
                      <a:noFill/>
                    </a:lnL>
                    <a:lnR>
                      <a:noFill/>
                    </a:lnR>
                    <a:lnT>
                      <a:noFill/>
                    </a:lnT>
                    <a:lnB>
                      <a:noFill/>
                    </a:lnB>
                  </a:tcPr>
                </a:tc>
                <a:extLst>
                  <a:ext uri="{0D108BD9-81ED-4DB2-BD59-A6C34878D82A}">
                    <a16:rowId xmlns:a16="http://schemas.microsoft.com/office/drawing/2014/main" val="642887754"/>
                  </a:ext>
                </a:extLst>
              </a:tr>
            </a:tbl>
          </a:graphicData>
        </a:graphic>
      </p:graphicFrame>
    </p:spTree>
    <p:extLst>
      <p:ext uri="{BB962C8B-B14F-4D97-AF65-F5344CB8AC3E}">
        <p14:creationId xmlns:p14="http://schemas.microsoft.com/office/powerpoint/2010/main" val="3997083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2267744" y="73814"/>
            <a:ext cx="3312368" cy="400110"/>
          </a:xfrm>
          <a:prstGeom prst="rect">
            <a:avLst/>
          </a:prstGeom>
        </p:spPr>
        <p:txBody>
          <a:bodyPr wrap="square">
            <a:spAutoFit/>
          </a:bodyPr>
          <a:lstStyle/>
          <a:p>
            <a:pPr algn="ctr"/>
            <a:r>
              <a:rPr lang="en-GB" sz="2000" b="1" dirty="0">
                <a:solidFill>
                  <a:srgbClr val="7030A0"/>
                </a:solidFill>
                <a:latin typeface="Kristen ITC" panose="03050502040202030202" pitchFamily="66" charset="0"/>
              </a:rPr>
              <a:t>Gospel Reflection</a:t>
            </a:r>
          </a:p>
        </p:txBody>
      </p:sp>
      <p:graphicFrame>
        <p:nvGraphicFramePr>
          <p:cNvPr id="2" name="Table 1"/>
          <p:cNvGraphicFramePr>
            <a:graphicFrameLocks noGrp="1"/>
          </p:cNvGraphicFramePr>
          <p:nvPr>
            <p:extLst>
              <p:ext uri="{D42A27DB-BD31-4B8C-83A1-F6EECF244321}">
                <p14:modId xmlns:p14="http://schemas.microsoft.com/office/powerpoint/2010/main" val="4240576922"/>
              </p:ext>
            </p:extLst>
          </p:nvPr>
        </p:nvGraphicFramePr>
        <p:xfrm>
          <a:off x="107504" y="548680"/>
          <a:ext cx="8928992" cy="6235506"/>
        </p:xfrm>
        <a:graphic>
          <a:graphicData uri="http://schemas.openxmlformats.org/drawingml/2006/table">
            <a:tbl>
              <a:tblPr/>
              <a:tblGrid>
                <a:gridCol w="8928992">
                  <a:extLst>
                    <a:ext uri="{9D8B030D-6E8A-4147-A177-3AD203B41FA5}">
                      <a16:colId xmlns:a16="http://schemas.microsoft.com/office/drawing/2014/main" val="627349855"/>
                    </a:ext>
                  </a:extLst>
                </a:gridCol>
              </a:tblGrid>
              <a:tr h="6235506">
                <a:tc>
                  <a:txBody>
                    <a:bodyPr/>
                    <a:lstStyle/>
                    <a:p>
                      <a:pPr algn="l">
                        <a:lnSpc>
                          <a:spcPct val="115000"/>
                        </a:lnSpc>
                        <a:spcAft>
                          <a:spcPts val="800"/>
                        </a:spcAft>
                      </a:pPr>
                      <a:r>
                        <a:rPr lang="en-US" sz="2400" dirty="0">
                          <a:effectLst/>
                          <a:latin typeface="Comic Sans MS" panose="030F0702030302020204" pitchFamily="66" charset="0"/>
                          <a:ea typeface="Calibri" panose="020F0502020204030204" pitchFamily="34" charset="0"/>
                          <a:cs typeface="Times New Roman" panose="02020603050405020304" pitchFamily="18" charset="0"/>
                        </a:rPr>
                        <a:t>In this week’s Gospel, John the Baptist is calling on people, on us, to </a:t>
                      </a:r>
                      <a:r>
                        <a:rPr lang="en-US" sz="2400" b="1" dirty="0">
                          <a:effectLst/>
                          <a:latin typeface="Comic Sans MS" panose="030F0702030302020204" pitchFamily="66" charset="0"/>
                          <a:ea typeface="Calibri" panose="020F0502020204030204" pitchFamily="34" charset="0"/>
                          <a:cs typeface="Times New Roman" panose="02020603050405020304" pitchFamily="18" charset="0"/>
                        </a:rPr>
                        <a:t>prepare</a:t>
                      </a:r>
                      <a:r>
                        <a:rPr lang="en-US" sz="2400" dirty="0">
                          <a:effectLst/>
                          <a:latin typeface="Comic Sans MS" panose="030F0702030302020204" pitchFamily="66" charset="0"/>
                          <a:ea typeface="Calibri" panose="020F0502020204030204" pitchFamily="34" charset="0"/>
                          <a:cs typeface="Times New Roman" panose="02020603050405020304" pitchFamily="18" charset="0"/>
                        </a:rPr>
                        <a:t> for the Lord’s coming.  </a:t>
                      </a:r>
                    </a:p>
                    <a:p>
                      <a:pPr algn="l">
                        <a:lnSpc>
                          <a:spcPct val="115000"/>
                        </a:lnSpc>
                        <a:spcAft>
                          <a:spcPts val="800"/>
                        </a:spcAft>
                      </a:pPr>
                      <a:r>
                        <a:rPr lang="en-US" sz="2400" dirty="0">
                          <a:effectLst/>
                          <a:latin typeface="Comic Sans MS" panose="030F0702030302020204" pitchFamily="66" charset="0"/>
                          <a:ea typeface="Calibri" panose="020F0502020204030204" pitchFamily="34" charset="0"/>
                          <a:cs typeface="Times New Roman" panose="02020603050405020304" pitchFamily="18" charset="0"/>
                        </a:rPr>
                        <a:t>As John's message prepared the way for Jesus, we too are called to </a:t>
                      </a:r>
                      <a:r>
                        <a:rPr lang="en-US" sz="2400" b="1" dirty="0">
                          <a:effectLst/>
                          <a:latin typeface="Comic Sans MS" panose="030F0702030302020204" pitchFamily="66" charset="0"/>
                          <a:ea typeface="Calibri" panose="020F0502020204030204" pitchFamily="34" charset="0"/>
                          <a:cs typeface="Times New Roman" panose="02020603050405020304" pitchFamily="18" charset="0"/>
                        </a:rPr>
                        <a:t>prepare ourselves </a:t>
                      </a:r>
                      <a:r>
                        <a:rPr lang="en-US" sz="2400" dirty="0">
                          <a:effectLst/>
                          <a:latin typeface="Comic Sans MS" panose="030F0702030302020204" pitchFamily="66" charset="0"/>
                          <a:ea typeface="Calibri" panose="020F0502020204030204" pitchFamily="34" charset="0"/>
                          <a:cs typeface="Times New Roman" panose="02020603050405020304" pitchFamily="18" charset="0"/>
                        </a:rPr>
                        <a:t>for Jesus' coming at Christmas by showing we are sorry for making the wrong choices and by having a ‘change of heart’. </a:t>
                      </a:r>
                    </a:p>
                    <a:p>
                      <a:pPr algn="l">
                        <a:lnSpc>
                          <a:spcPct val="115000"/>
                        </a:lnSpc>
                        <a:spcAft>
                          <a:spcPts val="800"/>
                        </a:spcAft>
                      </a:pPr>
                      <a:r>
                        <a:rPr lang="en-US" sz="2400" dirty="0">
                          <a:effectLst/>
                          <a:latin typeface="Comic Sans MS" panose="030F0702030302020204" pitchFamily="66" charset="0"/>
                          <a:ea typeface="Calibri" panose="020F0502020204030204" pitchFamily="34" charset="0"/>
                          <a:cs typeface="Times New Roman" panose="02020603050405020304" pitchFamily="18" charset="0"/>
                        </a:rPr>
                        <a:t>The season of Advent is a time for us to focus on making good choices in our lives every single day so that we know that we have tried to be ready to receive Jesus into our hearts.</a:t>
                      </a:r>
                    </a:p>
                    <a:p>
                      <a:pPr marL="342900" indent="-342900" algn="l">
                        <a:lnSpc>
                          <a:spcPct val="115000"/>
                        </a:lnSpc>
                        <a:spcAft>
                          <a:spcPts val="800"/>
                        </a:spcAft>
                        <a:buFont typeface="Courier New" panose="02070309020205020404" pitchFamily="49" charset="0"/>
                        <a:buChar char="o"/>
                      </a:pPr>
                      <a:r>
                        <a:rPr lang="en-US" sz="24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How will you change your heart </a:t>
                      </a:r>
                    </a:p>
                    <a:p>
                      <a:pPr marL="0" indent="0" algn="l">
                        <a:lnSpc>
                          <a:spcPct val="115000"/>
                        </a:lnSpc>
                        <a:spcAft>
                          <a:spcPts val="800"/>
                        </a:spcAft>
                        <a:buFont typeface="Courier New" panose="02070309020205020404" pitchFamily="49" charset="0"/>
                        <a:buNone/>
                      </a:pPr>
                      <a:r>
                        <a:rPr lang="en-US" sz="24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  this Christmas?</a:t>
                      </a:r>
                    </a:p>
                    <a:p>
                      <a:pPr marL="342900" indent="-342900" algn="l">
                        <a:lnSpc>
                          <a:spcPct val="115000"/>
                        </a:lnSpc>
                        <a:spcAft>
                          <a:spcPts val="800"/>
                        </a:spcAft>
                        <a:buFont typeface="Courier New" panose="02070309020205020404" pitchFamily="49" charset="0"/>
                        <a:buChar char="o"/>
                      </a:pPr>
                      <a:r>
                        <a:rPr lang="en-US" sz="24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What will you do differently?</a:t>
                      </a:r>
                    </a:p>
                  </a:txBody>
                  <a:tcPr marL="114300" marR="114300" marT="0" marB="0">
                    <a:lnL>
                      <a:noFill/>
                    </a:lnL>
                    <a:lnR>
                      <a:noFill/>
                    </a:lnR>
                    <a:lnT>
                      <a:noFill/>
                    </a:lnT>
                    <a:lnB>
                      <a:noFill/>
                    </a:lnB>
                  </a:tcPr>
                </a:tc>
                <a:extLst>
                  <a:ext uri="{0D108BD9-81ED-4DB2-BD59-A6C34878D82A}">
                    <a16:rowId xmlns:a16="http://schemas.microsoft.com/office/drawing/2014/main" val="3476781383"/>
                  </a:ext>
                </a:extLst>
              </a:tr>
            </a:tbl>
          </a:graphicData>
        </a:graphic>
      </p:graphicFrame>
      <p:pic>
        <p:nvPicPr>
          <p:cNvPr id="11" name="Picture 10" descr="Rabbit, Heart, Cute, Valentine, Postcard">
            <a:extLst>
              <a:ext uri="{FF2B5EF4-FFF2-40B4-BE49-F238E27FC236}">
                <a16:creationId xmlns:a16="http://schemas.microsoft.com/office/drawing/2014/main" id="{F1239B9E-D7B9-4FC1-B505-7942101BD35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H="1" flipV="1">
            <a:off x="6300192" y="5085184"/>
            <a:ext cx="2160240" cy="1666832"/>
          </a:xfrm>
          <a:prstGeom prst="rect">
            <a:avLst/>
          </a:prstGeom>
          <a:noFill/>
          <a:ln>
            <a:noFill/>
          </a:ln>
        </p:spPr>
      </p:pic>
    </p:spTree>
    <p:extLst>
      <p:ext uri="{BB962C8B-B14F-4D97-AF65-F5344CB8AC3E}">
        <p14:creationId xmlns:p14="http://schemas.microsoft.com/office/powerpoint/2010/main" val="4148334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17" name="Rectangle 9"/>
          <p:cNvSpPr>
            <a:spLocks noChangeArrowheads="1"/>
          </p:cNvSpPr>
          <p:nvPr/>
        </p:nvSpPr>
        <p:spPr bwMode="auto">
          <a:xfrm>
            <a:off x="0" y="326395"/>
            <a:ext cx="21993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p:cNvSpPr/>
          <p:nvPr/>
        </p:nvSpPr>
        <p:spPr>
          <a:xfrm>
            <a:off x="392934" y="6399775"/>
            <a:ext cx="5025527" cy="338554"/>
          </a:xfrm>
          <a:prstGeom prst="rect">
            <a:avLst/>
          </a:prstGeom>
        </p:spPr>
        <p:txBody>
          <a:bodyPr wrap="square">
            <a:spAutoFit/>
          </a:bodyPr>
          <a:lstStyle/>
          <a:p>
            <a:endParaRPr lang="en-GB" sz="1600" dirty="0"/>
          </a:p>
        </p:txBody>
      </p:sp>
      <p:sp>
        <p:nvSpPr>
          <p:cNvPr id="3" name="Rectangle 2"/>
          <p:cNvSpPr/>
          <p:nvPr/>
        </p:nvSpPr>
        <p:spPr>
          <a:xfrm>
            <a:off x="140188" y="213447"/>
            <a:ext cx="3639724" cy="528222"/>
          </a:xfrm>
          <a:prstGeom prst="rect">
            <a:avLst/>
          </a:prstGeom>
        </p:spPr>
        <p:txBody>
          <a:bodyPr wrap="square">
            <a:spAutoFit/>
          </a:bodyPr>
          <a:lstStyle/>
          <a:p>
            <a:pPr>
              <a:lnSpc>
                <a:spcPct val="107000"/>
              </a:lnSpc>
              <a:spcAft>
                <a:spcPts val="800"/>
              </a:spcAf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Post-it Challenge:</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6" name="Picture 15" descr="Image result for Advent is a time to prepare our hearts to receive Christ"/>
          <p:cNvPicPr/>
          <p:nvPr/>
        </p:nvPicPr>
        <p:blipFill rotWithShape="1">
          <a:blip r:embed="rId3">
            <a:extLst>
              <a:ext uri="{28A0092B-C50C-407E-A947-70E740481C1C}">
                <a14:useLocalDpi xmlns:a14="http://schemas.microsoft.com/office/drawing/2010/main" val="0"/>
              </a:ext>
            </a:extLst>
          </a:blip>
          <a:srcRect b="7246"/>
          <a:stretch/>
        </p:blipFill>
        <p:spPr bwMode="auto">
          <a:xfrm>
            <a:off x="203096" y="1173955"/>
            <a:ext cx="4928132" cy="5225820"/>
          </a:xfrm>
          <a:prstGeom prst="rect">
            <a:avLst/>
          </a:prstGeom>
          <a:noFill/>
          <a:ln>
            <a:noFill/>
          </a:ln>
        </p:spPr>
      </p:pic>
      <p:graphicFrame>
        <p:nvGraphicFramePr>
          <p:cNvPr id="6" name="Table 5"/>
          <p:cNvGraphicFramePr>
            <a:graphicFrameLocks noGrp="1"/>
          </p:cNvGraphicFramePr>
          <p:nvPr>
            <p:extLst>
              <p:ext uri="{D42A27DB-BD31-4B8C-83A1-F6EECF244321}">
                <p14:modId xmlns:p14="http://schemas.microsoft.com/office/powerpoint/2010/main" val="2003630719"/>
              </p:ext>
            </p:extLst>
          </p:nvPr>
        </p:nvGraphicFramePr>
        <p:xfrm>
          <a:off x="5220073" y="1173954"/>
          <a:ext cx="3816423" cy="5280216"/>
        </p:xfrm>
        <a:graphic>
          <a:graphicData uri="http://schemas.openxmlformats.org/drawingml/2006/table">
            <a:tbl>
              <a:tblPr/>
              <a:tblGrid>
                <a:gridCol w="3816423">
                  <a:extLst>
                    <a:ext uri="{9D8B030D-6E8A-4147-A177-3AD203B41FA5}">
                      <a16:colId xmlns:a16="http://schemas.microsoft.com/office/drawing/2014/main" val="711911818"/>
                    </a:ext>
                  </a:extLst>
                </a:gridCol>
              </a:tblGrid>
              <a:tr h="4271270">
                <a:tc>
                  <a:txBody>
                    <a:bodyPr/>
                    <a:lstStyle/>
                    <a:p>
                      <a:pPr algn="l">
                        <a:lnSpc>
                          <a:spcPct val="115000"/>
                        </a:lnSpc>
                        <a:spcAft>
                          <a:spcPts val="800"/>
                        </a:spcAft>
                      </a:pPr>
                      <a:r>
                        <a:rPr lang="en-GB" sz="28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Will you make room for Jesus in your heart and in your life?</a:t>
                      </a:r>
                    </a:p>
                    <a:p>
                      <a:pPr algn="l">
                        <a:lnSpc>
                          <a:spcPct val="115000"/>
                        </a:lnSpc>
                        <a:spcAft>
                          <a:spcPts val="800"/>
                        </a:spcAft>
                      </a:pP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800"/>
                        </a:spcAft>
                      </a:pPr>
                      <a:r>
                        <a:rPr lang="en-GB" sz="28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How can you do this?</a:t>
                      </a:r>
                    </a:p>
                    <a:p>
                      <a:pPr algn="l">
                        <a:lnSpc>
                          <a:spcPct val="115000"/>
                        </a:lnSpc>
                        <a:spcAft>
                          <a:spcPts val="800"/>
                        </a:spcAft>
                      </a:pPr>
                      <a:endParaRPr lang="en-GB" sz="28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2800" b="1"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mn-cs"/>
                        </a:rPr>
                        <a:t>Share your answers with a friend.</a:t>
                      </a: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786239164"/>
                  </a:ext>
                </a:extLst>
              </a:tr>
            </a:tbl>
          </a:graphicData>
        </a:graphic>
      </p:graphicFrame>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6" name="Rectangle 5"/>
          <p:cNvSpPr/>
          <p:nvPr/>
        </p:nvSpPr>
        <p:spPr>
          <a:xfrm>
            <a:off x="683568" y="862928"/>
            <a:ext cx="6840760" cy="487506"/>
          </a:xfrm>
          <a:prstGeom prst="rect">
            <a:avLst/>
          </a:prstGeom>
        </p:spPr>
        <p:txBody>
          <a:bodyPr wrap="square">
            <a:spAutoFit/>
          </a:bodyPr>
          <a:lstStyle/>
          <a:p>
            <a:pPr lvl="0" algn="ctr">
              <a:lnSpc>
                <a:spcPct val="107000"/>
              </a:lnSpc>
              <a:spcAft>
                <a:spcPts val="800"/>
              </a:spcAft>
            </a:pPr>
            <a:r>
              <a:rPr lang="en-GB" sz="2400" b="1" dirty="0">
                <a:solidFill>
                  <a:prstClr val="black"/>
                </a:solidFill>
                <a:latin typeface="Calibri" panose="020F0502020204030204" pitchFamily="34" charset="0"/>
                <a:ea typeface="Calibri" panose="020F0502020204030204" pitchFamily="34" charset="0"/>
                <a:cs typeface="Calibri" panose="020F0502020204030204" pitchFamily="34" charset="0"/>
              </a:rPr>
              <a:t>‘Prepare the Way of the Lord’</a:t>
            </a:r>
            <a:endParaRPr lang="en-GB"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grpSp>
        <p:nvGrpSpPr>
          <p:cNvPr id="3" name="Group 2">
            <a:extLst>
              <a:ext uri="{FF2B5EF4-FFF2-40B4-BE49-F238E27FC236}">
                <a16:creationId xmlns:a16="http://schemas.microsoft.com/office/drawing/2014/main" id="{8AA9AF85-AEB1-4C72-B4FA-5E3026E6BC3E}"/>
              </a:ext>
            </a:extLst>
          </p:cNvPr>
          <p:cNvGrpSpPr/>
          <p:nvPr/>
        </p:nvGrpSpPr>
        <p:grpSpPr>
          <a:xfrm>
            <a:off x="323528" y="332656"/>
            <a:ext cx="8496943" cy="6192688"/>
            <a:chOff x="395536" y="332656"/>
            <a:chExt cx="8496943" cy="6192688"/>
          </a:xfrm>
        </p:grpSpPr>
        <p:pic>
          <p:nvPicPr>
            <p:cNvPr id="12" name="Picture 11" descr="Christmas, Star, Advent, Background">
              <a:extLst>
                <a:ext uri="{FF2B5EF4-FFF2-40B4-BE49-F238E27FC236}">
                  <a16:creationId xmlns:a16="http://schemas.microsoft.com/office/drawing/2014/main" id="{ACBF03CD-BFF6-41E4-BAC2-CFC55E6CECC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332656"/>
              <a:ext cx="8496943" cy="6192688"/>
            </a:xfrm>
            <a:prstGeom prst="rect">
              <a:avLst/>
            </a:prstGeom>
            <a:noFill/>
            <a:ln>
              <a:noFill/>
            </a:ln>
          </p:spPr>
        </p:pic>
        <p:sp>
          <p:nvSpPr>
            <p:cNvPr id="2" name="Rectangle 1">
              <a:extLst>
                <a:ext uri="{FF2B5EF4-FFF2-40B4-BE49-F238E27FC236}">
                  <a16:creationId xmlns:a16="http://schemas.microsoft.com/office/drawing/2014/main" id="{B6BCCCBF-7867-45EF-BB61-9726C2CC55E1}"/>
                </a:ext>
              </a:extLst>
            </p:cNvPr>
            <p:cNvSpPr/>
            <p:nvPr/>
          </p:nvSpPr>
          <p:spPr>
            <a:xfrm>
              <a:off x="1115616" y="1700809"/>
              <a:ext cx="7128791" cy="3170099"/>
            </a:xfrm>
            <a:prstGeom prst="rect">
              <a:avLst/>
            </a:prstGeom>
          </p:spPr>
          <p:txBody>
            <a:bodyPr wrap="square">
              <a:spAutoFit/>
            </a:bodyPr>
            <a:lstStyle/>
            <a:p>
              <a:pPr lvl="0" algn="ctr" eaLnBrk="0" fontAlgn="base" hangingPunct="0">
                <a:spcBef>
                  <a:spcPct val="0"/>
                </a:spcBef>
                <a:spcAft>
                  <a:spcPct val="0"/>
                </a:spcAft>
              </a:pPr>
              <a:r>
                <a:rPr lang="en-GB" altLang="en-US" sz="4000" b="1" dirty="0">
                  <a:solidFill>
                    <a:schemeClr val="bg1"/>
                  </a:solidFill>
                  <a:latin typeface="Harrington" panose="04040505050A02020702" pitchFamily="82" charset="0"/>
                  <a:ea typeface="Calibri" panose="020F0502020204030204" pitchFamily="34" charset="0"/>
                  <a:cs typeface="Times New Roman" panose="02020603050405020304" pitchFamily="18" charset="0"/>
                </a:rPr>
                <a:t>“It is the beautiful task of Advent to awaken in all of us memories of goodness and thus to open doors of hope.”</a:t>
              </a:r>
            </a:p>
            <a:p>
              <a:pPr lvl="0" algn="ctr" eaLnBrk="0" fontAlgn="base" hangingPunct="0">
                <a:spcBef>
                  <a:spcPct val="0"/>
                </a:spcBef>
                <a:spcAft>
                  <a:spcPct val="0"/>
                </a:spcAft>
              </a:pPr>
              <a:r>
                <a:rPr lang="en-GB" altLang="en-US" sz="4000" b="1" dirty="0">
                  <a:solidFill>
                    <a:schemeClr val="bg1"/>
                  </a:solidFill>
                  <a:latin typeface="Harrington" panose="04040505050A02020702" pitchFamily="82" charset="0"/>
                  <a:ea typeface="Calibri" panose="020F0502020204030204" pitchFamily="34" charset="0"/>
                  <a:cs typeface="Times New Roman" panose="02020603050405020304" pitchFamily="18" charset="0"/>
                </a:rPr>
                <a:t> Pope Benedict XV1</a:t>
              </a:r>
              <a:r>
                <a:rPr lang="en-GB" altLang="en-US" sz="4000" dirty="0">
                  <a:solidFill>
                    <a:schemeClr val="bg1"/>
                  </a:solidFill>
                </a:rPr>
                <a:t> </a:t>
              </a:r>
              <a:endParaRPr lang="en-GB" altLang="en-US" sz="4000" dirty="0">
                <a:solidFill>
                  <a:schemeClr val="bg1"/>
                </a:solidFill>
                <a:latin typeface="Arial" panose="020B0604020202020204" pitchFamily="34" charset="0"/>
              </a:endParaRPr>
            </a:p>
          </p:txBody>
        </p:sp>
      </p:grpSp>
    </p:spTree>
    <p:extLst>
      <p:ext uri="{BB962C8B-B14F-4D97-AF65-F5344CB8AC3E}">
        <p14:creationId xmlns:p14="http://schemas.microsoft.com/office/powerpoint/2010/main" val="2222086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Rectangle 1"/>
          <p:cNvSpPr/>
          <p:nvPr/>
        </p:nvSpPr>
        <p:spPr>
          <a:xfrm>
            <a:off x="4160258" y="195582"/>
            <a:ext cx="4732222" cy="6466835"/>
          </a:xfrm>
          <a:prstGeom prst="rect">
            <a:avLst/>
          </a:prstGeom>
        </p:spPr>
        <p:txBody>
          <a:bodyPr wrap="square">
            <a:spAutoFit/>
          </a:bodyPr>
          <a:lstStyle/>
          <a:p>
            <a:pPr algn="ctr">
              <a:lnSpc>
                <a:spcPct val="118000"/>
              </a:lnSpc>
              <a:spcAft>
                <a:spcPts val="800"/>
              </a:spcAft>
            </a:pPr>
            <a:r>
              <a:rPr lang="en-GB" sz="3200" b="1" kern="1400" dirty="0">
                <a:latin typeface="Ink Free" panose="03080402000500000000" pitchFamily="66" charset="0"/>
                <a:ea typeface="Times New Roman" panose="02020603050405020304" pitchFamily="18" charset="0"/>
                <a:cs typeface="Calibri" panose="020F0502020204030204" pitchFamily="34" charset="0"/>
              </a:rPr>
              <a:t>Dear Jesus,</a:t>
            </a:r>
          </a:p>
          <a:p>
            <a:pPr algn="ctr">
              <a:lnSpc>
                <a:spcPct val="118000"/>
              </a:lnSpc>
              <a:spcAft>
                <a:spcPts val="800"/>
              </a:spcAft>
            </a:pPr>
            <a:r>
              <a:rPr lang="en-GB" sz="3200" b="1" kern="1400" dirty="0">
                <a:latin typeface="Ink Free" panose="03080402000500000000" pitchFamily="66" charset="0"/>
                <a:ea typeface="Times New Roman" panose="02020603050405020304" pitchFamily="18" charset="0"/>
                <a:cs typeface="Calibri" panose="020F0502020204030204" pitchFamily="34" charset="0"/>
              </a:rPr>
              <a:t>In this season of Advent,</a:t>
            </a:r>
            <a:endParaRPr lang="en-GB" sz="32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3200" b="1" dirty="0">
                <a:latin typeface="Ink Free" panose="03080402000500000000" pitchFamily="66" charset="0"/>
                <a:ea typeface="Calibri" panose="020F0502020204030204" pitchFamily="34" charset="0"/>
                <a:cs typeface="Calibri" panose="020F0502020204030204" pitchFamily="34" charset="0"/>
              </a:rPr>
              <a:t>Let your light shine within us</a:t>
            </a:r>
            <a:endParaRPr lang="en-GB" sz="32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8000"/>
              </a:lnSpc>
              <a:spcAft>
                <a:spcPts val="800"/>
              </a:spcAft>
            </a:pPr>
            <a:r>
              <a:rPr lang="en-GB" sz="3200" b="1" dirty="0">
                <a:latin typeface="Ink Free" panose="03080402000500000000" pitchFamily="66" charset="0"/>
                <a:ea typeface="Calibri" panose="020F0502020204030204" pitchFamily="34" charset="0"/>
                <a:cs typeface="Calibri" panose="020F0502020204030204" pitchFamily="34" charset="0"/>
              </a:rPr>
              <a:t>So that, through our actions we may show</a:t>
            </a:r>
          </a:p>
          <a:p>
            <a:pPr algn="ctr">
              <a:lnSpc>
                <a:spcPct val="118000"/>
              </a:lnSpc>
              <a:spcAft>
                <a:spcPts val="800"/>
              </a:spcAft>
            </a:pPr>
            <a:r>
              <a:rPr lang="en-GB" sz="3200" b="1" dirty="0">
                <a:latin typeface="Ink Free" panose="03080402000500000000" pitchFamily="66" charset="0"/>
                <a:ea typeface="Calibri" panose="020F0502020204030204" pitchFamily="34" charset="0"/>
                <a:cs typeface="Calibri" panose="020F0502020204030204" pitchFamily="34" charset="0"/>
              </a:rPr>
              <a:t> hope and love to everyone we</a:t>
            </a:r>
          </a:p>
          <a:p>
            <a:pPr algn="ctr">
              <a:lnSpc>
                <a:spcPct val="118000"/>
              </a:lnSpc>
              <a:spcAft>
                <a:spcPts val="800"/>
              </a:spcAft>
            </a:pPr>
            <a:r>
              <a:rPr lang="en-GB" sz="3200" b="1" dirty="0">
                <a:latin typeface="Ink Free" panose="03080402000500000000" pitchFamily="66" charset="0"/>
                <a:ea typeface="Calibri" panose="020F0502020204030204" pitchFamily="34" charset="0"/>
                <a:cs typeface="Calibri" panose="020F0502020204030204" pitchFamily="34" charset="0"/>
              </a:rPr>
              <a:t> meet today.</a:t>
            </a:r>
          </a:p>
          <a:p>
            <a:pPr algn="ctr">
              <a:lnSpc>
                <a:spcPct val="118000"/>
              </a:lnSpc>
              <a:spcAft>
                <a:spcPts val="800"/>
              </a:spcAft>
            </a:pPr>
            <a:r>
              <a:rPr lang="en-GB" sz="3200" b="1" dirty="0">
                <a:effectLst/>
                <a:latin typeface="Ink Free" panose="03080402000500000000" pitchFamily="66" charset="0"/>
                <a:ea typeface="Calibri" panose="020F0502020204030204" pitchFamily="34" charset="0"/>
                <a:cs typeface="Calibri" panose="020F0502020204030204" pitchFamily="34" charset="0"/>
              </a:rPr>
              <a:t>Amen</a:t>
            </a:r>
            <a:endParaRPr lang="en-GB" sz="1200" b="1" dirty="0">
              <a:effectLst/>
              <a:latin typeface="Ink Free" panose="03080402000500000000" pitchFamily="66" charset="0"/>
              <a:ea typeface="Calibri" panose="020F0502020204030204" pitchFamily="34" charset="0"/>
              <a:cs typeface="Times New Roman" panose="02020603050405020304" pitchFamily="18" charset="0"/>
            </a:endParaRPr>
          </a:p>
        </p:txBody>
      </p:sp>
      <p:pic>
        <p:nvPicPr>
          <p:cNvPr id="1026" name="Picture 2" descr="Sun Hats &amp; Wellie Boots: 10 Advent Activities for Young Children">
            <a:extLst>
              <a:ext uri="{FF2B5EF4-FFF2-40B4-BE49-F238E27FC236}">
                <a16:creationId xmlns:a16="http://schemas.microsoft.com/office/drawing/2014/main" id="{D3B26133-DFB7-4B8D-B2A7-F40E44DAA4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857" y="3722547"/>
            <a:ext cx="3024336" cy="287480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ift, Christmas, Surprise, Packed">
            <a:extLst>
              <a:ext uri="{FF2B5EF4-FFF2-40B4-BE49-F238E27FC236}">
                <a16:creationId xmlns:a16="http://schemas.microsoft.com/office/drawing/2014/main" id="{E529692A-C21D-4D3A-B53D-46E5EE1C7B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3" y="44624"/>
            <a:ext cx="2952329" cy="287480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74AD142-0A81-1A3A-2FDF-DA2C4392E48F}"/>
              </a:ext>
            </a:extLst>
          </p:cNvPr>
          <p:cNvSpPr txBox="1"/>
          <p:nvPr/>
        </p:nvSpPr>
        <p:spPr>
          <a:xfrm>
            <a:off x="683568" y="764704"/>
            <a:ext cx="2376264" cy="584775"/>
          </a:xfrm>
          <a:prstGeom prst="rect">
            <a:avLst/>
          </a:prstGeom>
          <a:noFill/>
        </p:spPr>
        <p:txBody>
          <a:bodyPr wrap="square" rtlCol="0">
            <a:spAutoFit/>
          </a:bodyPr>
          <a:lstStyle/>
          <a:p>
            <a:r>
              <a:rPr lang="en-GB" sz="3200" b="1" dirty="0">
                <a:latin typeface="Ink Free" panose="03080402000500000000" pitchFamily="66" charset="0"/>
              </a:rPr>
              <a:t>Let us Pray</a:t>
            </a:r>
          </a:p>
        </p:txBody>
      </p:sp>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2500</TotalTime>
  <Words>340</Words>
  <Application>Microsoft Office PowerPoint</Application>
  <PresentationFormat>On-screen Show (4:3)</PresentationFormat>
  <Paragraphs>39</Paragraphs>
  <Slides>6</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Comic Sans MS</vt:lpstr>
      <vt:lpstr>Courier New</vt:lpstr>
      <vt:lpstr>Harrington</vt:lpstr>
      <vt:lpstr>Ink Free</vt:lpstr>
      <vt:lpstr>Kristen ITC</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108</cp:revision>
  <dcterms:created xsi:type="dcterms:W3CDTF">2018-06-04T06:48:49Z</dcterms:created>
  <dcterms:modified xsi:type="dcterms:W3CDTF">2023-12-05T14:25:25Z</dcterms:modified>
</cp:coreProperties>
</file>