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80" r:id="rId2"/>
    <p:sldId id="257" r:id="rId3"/>
    <p:sldId id="286" r:id="rId4"/>
    <p:sldId id="281" r:id="rId5"/>
    <p:sldId id="287" r:id="rId6"/>
    <p:sldId id="288" r:id="rId7"/>
    <p:sldId id="28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CD3216-B79B-44FF-99D7-00109FFDF375}" v="19" dt="2024-02-21T19:24:41.2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2" d="100"/>
          <a:sy n="72" d="100"/>
        </p:scale>
        <p:origin x="1350"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21/02/2024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21/02/2024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youtube.com/watch?v=7GGJ8cyYNzQ" TargetMode="External"/><Relationship Id="rId4" Type="http://schemas.openxmlformats.org/officeDocument/2006/relationships/hyperlink" Target="https://www.youtube.com/watch?v=Xo1mjuy1NA0"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6" name="Rectangle 5"/>
          <p:cNvSpPr/>
          <p:nvPr/>
        </p:nvSpPr>
        <p:spPr>
          <a:xfrm>
            <a:off x="395536" y="2708920"/>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sp>
        <p:nvSpPr>
          <p:cNvPr id="14" name="Rectangle 13"/>
          <p:cNvSpPr/>
          <p:nvPr/>
        </p:nvSpPr>
        <p:spPr>
          <a:xfrm>
            <a:off x="1865206" y="5442743"/>
            <a:ext cx="5620650" cy="369332"/>
          </a:xfrm>
          <a:prstGeom prst="rect">
            <a:avLst/>
          </a:prstGeom>
        </p:spPr>
        <p:txBody>
          <a:bodyPr wrap="square">
            <a:spAutoFit/>
          </a:bodyPr>
          <a:lstStyle/>
          <a:p>
            <a:r>
              <a:rPr lang="en-GB" b="1"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‘This is my Son, the Chosen One. Listen to him.’ </a:t>
            </a:r>
            <a:endParaRPr lang="en-GB" dirty="0">
              <a:latin typeface="Comic Sans MS" panose="030F0702030302020204" pitchFamily="66" charset="0"/>
            </a:endParaRPr>
          </a:p>
        </p:txBody>
      </p:sp>
      <p:sp>
        <p:nvSpPr>
          <p:cNvPr id="16" name="Rectangle 15"/>
          <p:cNvSpPr/>
          <p:nvPr/>
        </p:nvSpPr>
        <p:spPr>
          <a:xfrm>
            <a:off x="74218" y="6312840"/>
            <a:ext cx="6558587" cy="369332"/>
          </a:xfrm>
          <a:prstGeom prst="rect">
            <a:avLst/>
          </a:prstGeom>
        </p:spPr>
        <p:txBody>
          <a:bodyPr wrap="square">
            <a:spAutoFit/>
          </a:bodyPr>
          <a:lstStyle/>
          <a:p>
            <a:r>
              <a:rPr lang="en-GB" dirty="0"/>
              <a:t> </a:t>
            </a:r>
          </a:p>
        </p:txBody>
      </p:sp>
      <p:sp>
        <p:nvSpPr>
          <p:cNvPr id="17" name="Rectangle 16"/>
          <p:cNvSpPr/>
          <p:nvPr/>
        </p:nvSpPr>
        <p:spPr>
          <a:xfrm>
            <a:off x="269319" y="6211669"/>
            <a:ext cx="5277710" cy="369332"/>
          </a:xfrm>
          <a:prstGeom prst="rect">
            <a:avLst/>
          </a:prstGeom>
        </p:spPr>
        <p:txBody>
          <a:bodyPr wrap="square">
            <a:spAutoFit/>
          </a:bodyPr>
          <a:lstStyle/>
          <a:p>
            <a:r>
              <a:rPr lang="en-GB" dirty="0"/>
              <a:t> </a:t>
            </a:r>
          </a:p>
        </p:txBody>
      </p:sp>
      <p:sp>
        <p:nvSpPr>
          <p:cNvPr id="3" name="Rectangle 2"/>
          <p:cNvSpPr/>
          <p:nvPr/>
        </p:nvSpPr>
        <p:spPr>
          <a:xfrm>
            <a:off x="1447842" y="219643"/>
            <a:ext cx="6364517" cy="466025"/>
          </a:xfrm>
          <a:prstGeom prst="rect">
            <a:avLst/>
          </a:prstGeom>
        </p:spPr>
        <p:txBody>
          <a:bodyPr wrap="square">
            <a:spAutoFit/>
          </a:bodyPr>
          <a:lstStyle/>
          <a:p>
            <a:pPr algn="ctr">
              <a:lnSpc>
                <a:spcPct val="107000"/>
              </a:lnSpc>
              <a:spcAft>
                <a:spcPts val="800"/>
              </a:spcAft>
            </a:pPr>
            <a:r>
              <a:rPr lang="en-GB" sz="2400"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r>
              <a:rPr lang="en-GB" sz="2400"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for the </a:t>
            </a:r>
            <a:r>
              <a:rPr lang="en-GB" sz="2400" dirty="0">
                <a:solidFill>
                  <a:srgbClr val="7030A0"/>
                </a:solidFill>
                <a:latin typeface="Comic Sans MS" panose="030F0702030302020204" pitchFamily="66" charset="0"/>
                <a:ea typeface="Calibri" panose="020F0502020204030204" pitchFamily="34" charset="0"/>
                <a:cs typeface="Calibri" panose="020F0502020204030204" pitchFamily="34" charset="0"/>
              </a:rPr>
              <a:t>2nd Sunday of Lent, Year B</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18" name="Picture 17" descr="Image result for Transfiguration of Jesus"/>
          <p:cNvPicPr/>
          <p:nvPr/>
        </p:nvPicPr>
        <p:blipFill>
          <a:blip r:embed="rId3">
            <a:extLst>
              <a:ext uri="{28A0092B-C50C-407E-A947-70E740481C1C}">
                <a14:useLocalDpi xmlns:a14="http://schemas.microsoft.com/office/drawing/2010/main" val="0"/>
              </a:ext>
            </a:extLst>
          </a:blip>
          <a:srcRect/>
          <a:stretch>
            <a:fillRect/>
          </a:stretch>
        </p:blipFill>
        <p:spPr bwMode="auto">
          <a:xfrm>
            <a:off x="1865206" y="1687667"/>
            <a:ext cx="5401586" cy="3581703"/>
          </a:xfrm>
          <a:prstGeom prst="rect">
            <a:avLst/>
          </a:prstGeom>
          <a:noFill/>
          <a:ln>
            <a:noFill/>
          </a:ln>
        </p:spPr>
      </p:pic>
      <p:sp>
        <p:nvSpPr>
          <p:cNvPr id="2" name="Rectangle 1"/>
          <p:cNvSpPr/>
          <p:nvPr/>
        </p:nvSpPr>
        <p:spPr>
          <a:xfrm>
            <a:off x="1439652" y="944517"/>
            <a:ext cx="7560840" cy="528222"/>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The Transfiguration of Jesus </a:t>
            </a:r>
            <a:r>
              <a:rPr lang="en-GB" sz="16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Matthew 17:1-9 </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Box 6"/>
          <p:cNvSpPr txBox="1"/>
          <p:nvPr/>
        </p:nvSpPr>
        <p:spPr>
          <a:xfrm>
            <a:off x="2166794" y="6347785"/>
            <a:ext cx="5099998" cy="369332"/>
          </a:xfrm>
          <a:prstGeom prst="rect">
            <a:avLst/>
          </a:prstGeom>
          <a:noFill/>
        </p:spPr>
        <p:txBody>
          <a:bodyPr wrap="square" rtlCol="0">
            <a:spAutoFit/>
          </a:bodyPr>
          <a:lstStyle/>
          <a:p>
            <a:r>
              <a:rPr lang="en-GB" dirty="0">
                <a:hlinkClick r:id="rId4"/>
              </a:rPr>
              <a:t>https://www.youtube.com/watch?v=Xo1mjuy1NA0</a:t>
            </a:r>
            <a:endParaRPr lang="en-GB" dirty="0"/>
          </a:p>
        </p:txBody>
      </p:sp>
      <p:sp>
        <p:nvSpPr>
          <p:cNvPr id="5" name="TextBox 4">
            <a:extLst>
              <a:ext uri="{FF2B5EF4-FFF2-40B4-BE49-F238E27FC236}">
                <a16:creationId xmlns:a16="http://schemas.microsoft.com/office/drawing/2014/main" id="{D6F09DB8-B86B-AE94-4F2F-4CF993C051D4}"/>
              </a:ext>
            </a:extLst>
          </p:cNvPr>
          <p:cNvSpPr txBox="1"/>
          <p:nvPr/>
        </p:nvSpPr>
        <p:spPr>
          <a:xfrm>
            <a:off x="2150278" y="6027003"/>
            <a:ext cx="5025415" cy="369332"/>
          </a:xfrm>
          <a:prstGeom prst="rect">
            <a:avLst/>
          </a:prstGeom>
          <a:noFill/>
        </p:spPr>
        <p:txBody>
          <a:bodyPr wrap="square">
            <a:spAutoFit/>
          </a:bodyPr>
          <a:lstStyle/>
          <a:p>
            <a:r>
              <a:rPr lang="en-GB" dirty="0">
                <a:hlinkClick r:id="rId5"/>
              </a:rPr>
              <a:t>Reckless Love - [Lyric Video] Cory Asbury - YouTube</a:t>
            </a:r>
            <a:endParaRPr lang="en-GB" dirty="0"/>
          </a:p>
        </p:txBody>
      </p:sp>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38319" y="912055"/>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691681" y="1052736"/>
            <a:ext cx="5328592"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4" name="Rectangle 3"/>
          <p:cNvSpPr/>
          <p:nvPr/>
        </p:nvSpPr>
        <p:spPr>
          <a:xfrm>
            <a:off x="359533" y="900841"/>
            <a:ext cx="7992888" cy="5324535"/>
          </a:xfrm>
          <a:prstGeom prst="rect">
            <a:avLst/>
          </a:prstGeom>
        </p:spPr>
        <p:txBody>
          <a:bodyPr wrap="square">
            <a:spAutoFit/>
          </a:bodyPr>
          <a:lstStyle/>
          <a:p>
            <a:r>
              <a:rPr lang="en-GB" sz="2000"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Jesus took with him Peter and John and James and went up the mountain to pray. As he prayed, the aspect of his face was changed, and his clothing became brilliant as lightning. Suddenly there were two men there talking to him; they were Moses and Elijah appearing in glory, and they were speaking of his passing which he was to accomplish in Jerusalem. Peter and his companions were heavy with sleep, but they kept awake and saw his glory and the two men standing with him. As these were leaving him, Peter said to Jesus, ‘Master, it is wonderful for us to be here; so, let us make three tents, one for you, one for Moses and one for Elijah.’ – He did not know what he was saying. As he spoke, a cloud came and covered them with shadow; and when they went into the cloud the disciples were afraid. And a voice came from the cloud saying, </a:t>
            </a:r>
            <a:r>
              <a:rPr lang="en-GB" sz="2000" b="1"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‘This is my Son, the Chosen One. Listen to him.’ </a:t>
            </a:r>
            <a:r>
              <a:rPr lang="en-GB" sz="2000"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And after the voice had spoken, Jesus was found alone. The disciples kept silence and, at that time, told no-one what they had seen.   </a:t>
            </a:r>
            <a:r>
              <a:rPr lang="en-GB" sz="2000" b="1" dirty="0">
                <a:solidFill>
                  <a:srgbClr val="000000"/>
                </a:solidFill>
                <a:latin typeface="Comic Sans MS" panose="030F0702030302020204" pitchFamily="66" charset="0"/>
                <a:ea typeface="Calibri" panose="020F0502020204030204" pitchFamily="34" charset="0"/>
                <a:cs typeface="Times New Roman" panose="02020603050405020304" pitchFamily="18" charset="0"/>
              </a:rPr>
              <a:t>Luke 9:28-3</a:t>
            </a:r>
            <a:endParaRPr lang="en-GB" sz="2000" dirty="0">
              <a:latin typeface="Comic Sans MS" panose="030F0702030302020204" pitchFamily="66" charset="0"/>
            </a:endParaRPr>
          </a:p>
        </p:txBody>
      </p:sp>
      <p:sp>
        <p:nvSpPr>
          <p:cNvPr id="5" name="TextBox 4">
            <a:extLst>
              <a:ext uri="{FF2B5EF4-FFF2-40B4-BE49-F238E27FC236}">
                <a16:creationId xmlns:a16="http://schemas.microsoft.com/office/drawing/2014/main" id="{3D66DFB6-A700-FE62-9DD3-0716A4CA757D}"/>
              </a:ext>
            </a:extLst>
          </p:cNvPr>
          <p:cNvSpPr txBox="1"/>
          <p:nvPr/>
        </p:nvSpPr>
        <p:spPr>
          <a:xfrm>
            <a:off x="359533" y="266867"/>
            <a:ext cx="1451855" cy="523220"/>
          </a:xfrm>
          <a:prstGeom prst="rect">
            <a:avLst/>
          </a:prstGeom>
          <a:noFill/>
        </p:spPr>
        <p:txBody>
          <a:bodyPr wrap="square" rtlCol="0">
            <a:spAutoFit/>
          </a:bodyPr>
          <a:lstStyle/>
          <a:p>
            <a:r>
              <a:rPr lang="en-GB" sz="2800" b="1" dirty="0">
                <a:solidFill>
                  <a:srgbClr val="7030A0"/>
                </a:solidFill>
              </a:rPr>
              <a:t>Gospel</a:t>
            </a:r>
          </a:p>
        </p:txBody>
      </p:sp>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539552" y="725383"/>
            <a:ext cx="6318448" cy="787652"/>
          </a:xfrm>
          <a:prstGeom prst="rect">
            <a:avLst/>
          </a:prstGeom>
        </p:spPr>
        <p:txBody>
          <a:bodyPr wrap="square">
            <a:spAutoFit/>
          </a:bodyPr>
          <a:lstStyle/>
          <a:p>
            <a:pPr>
              <a:lnSpc>
                <a:spcPct val="107000"/>
              </a:lnSpc>
              <a:spcAft>
                <a:spcPts val="800"/>
              </a:spcAft>
            </a:pPr>
            <a:endParaRPr lang="en-GB"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190964892"/>
              </p:ext>
            </p:extLst>
          </p:nvPr>
        </p:nvGraphicFramePr>
        <p:xfrm>
          <a:off x="201183" y="100330"/>
          <a:ext cx="8579652" cy="6081547"/>
        </p:xfrm>
        <a:graphic>
          <a:graphicData uri="http://schemas.openxmlformats.org/drawingml/2006/table">
            <a:tbl>
              <a:tblPr firstRow="1" firstCol="1" bandRow="1"/>
              <a:tblGrid>
                <a:gridCol w="8579652">
                  <a:extLst>
                    <a:ext uri="{9D8B030D-6E8A-4147-A177-3AD203B41FA5}">
                      <a16:colId xmlns:a16="http://schemas.microsoft.com/office/drawing/2014/main" val="1035230507"/>
                    </a:ext>
                  </a:extLst>
                </a:gridCol>
              </a:tblGrid>
              <a:tr h="6081547">
                <a:tc>
                  <a:txBody>
                    <a:bodyPr/>
                    <a:lstStyle/>
                    <a:p>
                      <a:pPr marL="0" marR="0" lvl="0" indent="0" algn="l" defTabSz="914400" rtl="0" eaLnBrk="1" fontAlgn="auto" latinLnBrk="0" hangingPunct="1">
                        <a:lnSpc>
                          <a:spcPct val="107000"/>
                        </a:lnSpc>
                        <a:spcBef>
                          <a:spcPts val="0"/>
                        </a:spcBef>
                        <a:spcAft>
                          <a:spcPts val="600"/>
                        </a:spcAft>
                        <a:buClrTx/>
                        <a:buSzTx/>
                        <a:buFontTx/>
                        <a:buNone/>
                        <a:tabLst/>
                        <a:defRPr/>
                      </a:pPr>
                      <a:r>
                        <a:rPr lang="en-GB" sz="2000" b="1" dirty="0">
                          <a:solidFill>
                            <a:srgbClr val="7030A0"/>
                          </a:solidFill>
                          <a:effectLst/>
                          <a:latin typeface="Comic Sans MS" panose="030F0702030302020204" pitchFamily="66" charset="0"/>
                          <a:cs typeface="Calibri" panose="020F0502020204030204" pitchFamily="34" charset="0"/>
                        </a:rPr>
                        <a:t>Reflection</a:t>
                      </a:r>
                      <a:r>
                        <a:rPr lang="en-GB" sz="2000" dirty="0">
                          <a:effectLst/>
                          <a:latin typeface="Comic Sans MS" panose="030F0702030302020204" pitchFamily="66" charset="0"/>
                          <a:cs typeface="Times New Roman" panose="02020603050405020304" pitchFamily="18" charset="0"/>
                        </a:rPr>
                        <a:t> </a:t>
                      </a: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On the first Sunday of Lent, the Gospel always tells the story of Jesus' temptation in the desert. On the second Sunday, we always hear the story of Jesus' Transfiguration. In this Gospel we see a glimpse of the glory that would come for Jesus after His death and resurrection. When Peter woke up and saw Jesus surrounded by light and standing with Moses and Elijah he was confused. Then God’s voice spoke from Heaven commanding that the disciples listen to him. This was to give encouragement to the disciples as they came to realise that Jesus really is the Son of God.</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Arial" panose="020B0604020202020204" pitchFamily="34" charset="0"/>
                        </a:rPr>
                        <a:t>Jesus is changed…</a:t>
                      </a:r>
                    </a:p>
                    <a:p>
                      <a:pPr marL="0" marR="0" lvl="0" indent="0" algn="l" defTabSz="914400" rtl="0" eaLnBrk="1" fontAlgn="auto" latinLnBrk="0" hangingPunct="1">
                        <a:lnSpc>
                          <a:spcPct val="107000"/>
                        </a:lnSpc>
                        <a:spcBef>
                          <a:spcPts val="0"/>
                        </a:spcBef>
                        <a:spcAft>
                          <a:spcPts val="60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And everything changes for the disciples …</a:t>
                      </a:r>
                      <a:endParaRPr kumimoji="0" lang="en-GB" sz="20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And for us too!</a:t>
                      </a:r>
                    </a:p>
                  </a:txBody>
                  <a:tcPr marL="54746" marR="5474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1667994"/>
                  </a:ext>
                </a:extLst>
              </a:tr>
            </a:tbl>
          </a:graphicData>
        </a:graphic>
      </p:graphicFrame>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2052" name="Picture 4" descr="Image result for Quotes from the transfigur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0301" y="3453324"/>
            <a:ext cx="2911910" cy="2351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4" name="Rectangle 3"/>
          <p:cNvSpPr/>
          <p:nvPr/>
        </p:nvSpPr>
        <p:spPr>
          <a:xfrm>
            <a:off x="467544" y="1615328"/>
            <a:ext cx="4032448" cy="407035"/>
          </a:xfrm>
          <a:prstGeom prst="rect">
            <a:avLst/>
          </a:prstGeom>
        </p:spPr>
        <p:txBody>
          <a:bodyPr wrap="square">
            <a:spAutoFit/>
          </a:bodyPr>
          <a:lstStyle/>
          <a:p>
            <a:pPr>
              <a:lnSpc>
                <a:spcPct val="107000"/>
              </a:lnSpc>
              <a:spcAft>
                <a:spcPts val="800"/>
              </a:spcAft>
            </a:pPr>
            <a:r>
              <a:rPr lang="en-GB" sz="2000" b="1" spc="80" dirty="0">
                <a:latin typeface="Calibri" panose="020F0502020204030204" pitchFamily="34" charset="0"/>
                <a:ea typeface="Calibri" panose="020F0502020204030204" pitchFamily="34" charset="0"/>
                <a:cs typeface="Calibri" panose="020F0502020204030204" pitchFamily="34" charset="0"/>
              </a:rPr>
              <a:t> </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755576" y="1196752"/>
            <a:ext cx="6102424" cy="3367589"/>
          </a:xfrm>
          <a:prstGeom prst="rect">
            <a:avLst/>
          </a:prstGeom>
        </p:spPr>
        <p:txBody>
          <a:bodyPr wrap="square">
            <a:spAutoFit/>
          </a:bodyPr>
          <a:lstStyle/>
          <a:p>
            <a:pPr lvl="0">
              <a:lnSpc>
                <a:spcPct val="107000"/>
              </a:lnSpc>
            </a:pPr>
            <a:r>
              <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…Peter, James and John almost missed something important because they were sleeping. If the disciples had stayed asleep, they would have missed this amazing event. They would not have seen Jesus in all His glory. They would not have heard the voice from Heaven.  Our lives can be like this. We can be asleep, not recognizing that Jesus is with us always. During Lent, we try to “wake up” to see Jesus more clearly and to listen to what he tells us and act on it.</a:t>
            </a:r>
          </a:p>
        </p:txBody>
      </p:sp>
      <p:pic>
        <p:nvPicPr>
          <p:cNvPr id="4098" name="Picture 2" descr="Image result for Being aslee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3165" y="4576624"/>
            <a:ext cx="3374705" cy="19325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snoring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2921" y="3423896"/>
            <a:ext cx="1539512" cy="153951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Image result for snoring emoj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28304" y="1508081"/>
            <a:ext cx="1539512" cy="15395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88221E27-0A92-4E07-B20C-BBB85CA1B8FD}"/>
              </a:ext>
            </a:extLst>
          </p:cNvPr>
          <p:cNvPicPr>
            <a:picLocks noChangeAspect="1"/>
          </p:cNvPicPr>
          <p:nvPr/>
        </p:nvPicPr>
        <p:blipFill>
          <a:blip r:embed="rId5"/>
          <a:stretch>
            <a:fillRect/>
          </a:stretch>
        </p:blipFill>
        <p:spPr>
          <a:xfrm>
            <a:off x="596198" y="5379280"/>
            <a:ext cx="1022665" cy="1018623"/>
          </a:xfrm>
          <a:prstGeom prst="rect">
            <a:avLst/>
          </a:prstGeom>
        </p:spPr>
      </p:pic>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1124744"/>
            <a:ext cx="8280920" cy="2273443"/>
          </a:xfrm>
          <a:prstGeom prst="rect">
            <a:avLst/>
          </a:prstGeom>
        </p:spPr>
        <p:txBody>
          <a:bodyPr wrap="square">
            <a:spAutoFit/>
          </a:bodyPr>
          <a:lstStyle/>
          <a:p>
            <a:pPr fontAlgn="base">
              <a:lnSpc>
                <a:spcPct val="107000"/>
              </a:lnSpc>
              <a:spcAft>
                <a:spcPts val="800"/>
              </a:spcAft>
            </a:pPr>
            <a:r>
              <a:rPr lang="en-US" sz="1400" dirty="0">
                <a:solidFill>
                  <a:srgbClr val="7030A0"/>
                </a:solidFill>
                <a:latin typeface="Comic Sans MS" panose="030F0702030302020204" pitchFamily="66" charset="0"/>
                <a:ea typeface="Times New Roman" panose="02020603050405020304" pitchFamily="18" charset="0"/>
                <a:cs typeface="Arial" panose="020B0604020202020204" pitchFamily="34" charset="0"/>
              </a:rPr>
              <a:t>‘</a:t>
            </a:r>
            <a:r>
              <a:rPr lang="en-US" sz="2000" b="1" dirty="0">
                <a:solidFill>
                  <a:srgbClr val="7030A0"/>
                </a:solidFill>
                <a:latin typeface="Comic Sans MS" panose="030F0702030302020204" pitchFamily="66" charset="0"/>
                <a:ea typeface="Times New Roman" panose="02020603050405020304" pitchFamily="18" charset="0"/>
                <a:cs typeface="Arial" panose="020B0604020202020204" pitchFamily="34" charset="0"/>
              </a:rPr>
              <a:t>If you are what you should be you will set the whole world ablaze.</a:t>
            </a:r>
            <a:r>
              <a:rPr lang="en-US" sz="2000" b="1" dirty="0">
                <a:latin typeface="Comic Sans MS" panose="030F0702030302020204" pitchFamily="66" charset="0"/>
                <a:ea typeface="Times New Roman" panose="02020603050405020304" pitchFamily="18" charset="0"/>
                <a:cs typeface="Times New Roman" panose="02020603050405020304" pitchFamily="18" charset="0"/>
              </a:rPr>
              <a:t>’</a:t>
            </a:r>
            <a:r>
              <a:rPr lang="en-US" sz="2000" dirty="0">
                <a:latin typeface="Comic Sans MS" panose="030F0702030302020204" pitchFamily="66" charset="0"/>
                <a:ea typeface="Times New Roman" panose="02020603050405020304" pitchFamily="18" charset="0"/>
                <a:cs typeface="Times New Roman" panose="02020603050405020304" pitchFamily="18" charset="0"/>
              </a:rPr>
              <a:t> St Catherine of Siena</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2000" dirty="0">
                <a:latin typeface="Comic Sans MS" panose="030F0702030302020204" pitchFamily="66" charset="0"/>
                <a:ea typeface="Times New Roman" panose="02020603050405020304" pitchFamily="18" charset="0"/>
                <a:cs typeface="Times New Roman" panose="02020603050405020304" pitchFamily="18" charset="0"/>
              </a:rPr>
              <a:t> </a:t>
            </a:r>
            <a:r>
              <a:rPr lang="en-US" sz="2000" dirty="0">
                <a:latin typeface="Comic Sans MS" panose="030F0702030302020204" pitchFamily="66" charset="0"/>
                <a:ea typeface="Times New Roman" panose="02020603050405020304" pitchFamily="18" charset="0"/>
                <a:cs typeface="Arial" panose="020B0604020202020204" pitchFamily="34" charset="0"/>
              </a:rPr>
              <a:t>The appearance of Moses and Elijah on the mountain and the sound of God’s voice gave encouragement to Jesus to continue His mission, even though the most difficult times were yet to come. </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US" sz="2000" dirty="0">
                <a:latin typeface="Comic Sans MS" panose="030F0702030302020204" pitchFamily="66" charset="0"/>
                <a:ea typeface="Times New Roman" panose="02020603050405020304" pitchFamily="18" charset="0"/>
                <a:cs typeface="Arial" panose="020B0604020202020204" pitchFamily="34" charset="0"/>
              </a:rPr>
              <a:t> </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5124" name="Picture 4" descr="Image result for quotesset the world on f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818" y="3217026"/>
            <a:ext cx="2937418" cy="328605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91273" y="3268995"/>
            <a:ext cx="5385183" cy="3153684"/>
          </a:xfrm>
          <a:prstGeom prst="rect">
            <a:avLst/>
          </a:prstGeom>
          <a:noFill/>
        </p:spPr>
        <p:txBody>
          <a:bodyPr wrap="square" rtlCol="0">
            <a:spAutoFit/>
          </a:bodyPr>
          <a:lstStyle/>
          <a:p>
            <a:pPr lvl="0" fontAlgn="base">
              <a:lnSpc>
                <a:spcPct val="107000"/>
              </a:lnSpc>
              <a:spcAft>
                <a:spcPts val="800"/>
              </a:spcAft>
            </a:pPr>
            <a:r>
              <a:rPr lang="en-US" sz="2000" b="1" dirty="0">
                <a:solidFill>
                  <a:srgbClr val="7030A0"/>
                </a:solidFill>
                <a:latin typeface="Comic Sans MS" panose="030F0702030302020204" pitchFamily="66" charset="0"/>
                <a:ea typeface="Times New Roman" panose="02020603050405020304" pitchFamily="18" charset="0"/>
                <a:cs typeface="Arial" panose="020B0604020202020204" pitchFamily="34" charset="0"/>
              </a:rPr>
              <a:t>Post-it challenge:</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fontAlgn="base">
              <a:lnSpc>
                <a:spcPct val="107000"/>
              </a:lnSpc>
              <a:spcAft>
                <a:spcPts val="800"/>
              </a:spcAft>
            </a:pPr>
            <a:r>
              <a:rPr lang="en-US" sz="2000" dirty="0">
                <a:solidFill>
                  <a:prstClr val="black"/>
                </a:solidFill>
                <a:latin typeface="Comic Sans MS" panose="030F0702030302020204" pitchFamily="66" charset="0"/>
                <a:ea typeface="Times New Roman" panose="02020603050405020304" pitchFamily="18" charset="0"/>
                <a:cs typeface="Arial" panose="020B0604020202020204" pitchFamily="34" charset="0"/>
              </a:rPr>
              <a:t>Write one way in which you can give encouragement to someone who is finding life difficult at the moment.</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r>
              <a:rPr lang="en-GB" sz="2000" dirty="0">
                <a:solidFill>
                  <a:prstClr val="black"/>
                </a:solidFill>
                <a:latin typeface="Comic Sans MS" panose="030F0702030302020204" pitchFamily="66" charset="0"/>
                <a:ea typeface="Times New Roman" panose="02020603050405020304" pitchFamily="18" charset="0"/>
                <a:cs typeface="Arial" panose="020B0604020202020204" pitchFamily="34" charset="0"/>
              </a:rPr>
              <a:t>By living as God asks us to, you can also change the lives of other people and help them in so many ways.</a:t>
            </a:r>
          </a:p>
          <a:p>
            <a:pPr lvl="0"/>
            <a:endParaRPr lang="en-GB" sz="2000" dirty="0">
              <a:solidFill>
                <a:prstClr val="black"/>
              </a:solidFill>
              <a:latin typeface="Comic Sans MS" panose="030F0702030302020204" pitchFamily="66" charset="0"/>
              <a:ea typeface="Times New Roman" panose="02020603050405020304" pitchFamily="18" charset="0"/>
              <a:cs typeface="Arial" panose="020B0604020202020204" pitchFamily="34" charset="0"/>
            </a:endParaRPr>
          </a:p>
          <a:p>
            <a:pPr lvl="0"/>
            <a:r>
              <a:rPr lang="en-GB" sz="2000" b="1" dirty="0">
                <a:solidFill>
                  <a:srgbClr val="7030A0"/>
                </a:solidFill>
                <a:latin typeface="Comic Sans MS" panose="030F0702030302020204" pitchFamily="66" charset="0"/>
                <a:cs typeface="Arial" panose="020B0604020202020204" pitchFamily="34" charset="0"/>
              </a:rPr>
              <a:t>Remember to LOL – Love out Loud!</a:t>
            </a:r>
            <a:endParaRPr lang="en-GB" sz="2000" b="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14228725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4699" y="921746"/>
            <a:ext cx="5040560" cy="4612353"/>
          </a:xfrm>
          <a:prstGeom prst="rect">
            <a:avLst/>
          </a:prstGeom>
        </p:spPr>
        <p:txBody>
          <a:bodyPr wrap="square">
            <a:spAutoFit/>
          </a:bodyPr>
          <a:lstStyle/>
          <a:p>
            <a:pPr>
              <a:lnSpc>
                <a:spcPct val="107000"/>
              </a:lnSpc>
              <a:spcAft>
                <a:spcPts val="600"/>
              </a:spcAft>
            </a:pPr>
            <a:r>
              <a:rPr lang="en-GB" sz="2400" b="1" dirty="0">
                <a:solidFill>
                  <a:srgbClr val="7030A0"/>
                </a:solidFill>
                <a:latin typeface="Ink Free" panose="03080402000500000000" pitchFamily="66" charset="0"/>
                <a:ea typeface="Verdana" panose="020B0604030504040204" pitchFamily="34" charset="0"/>
                <a:cs typeface="Calibri" panose="020F0502020204030204" pitchFamily="34" charset="0"/>
              </a:rPr>
              <a:t>Let us pray:</a:t>
            </a:r>
          </a:p>
          <a:p>
            <a:pPr fontAlgn="base">
              <a:lnSpc>
                <a:spcPct val="107000"/>
              </a:lnSpc>
              <a:spcAft>
                <a:spcPts val="800"/>
              </a:spcAft>
            </a:pPr>
            <a:r>
              <a:rPr lang="en-GB" sz="2400" b="1" dirty="0">
                <a:solidFill>
                  <a:srgbClr val="7030A0"/>
                </a:solidFill>
                <a:latin typeface="Ink Free" panose="03080402000500000000" pitchFamily="66" charset="0"/>
                <a:ea typeface="Times New Roman" panose="02020603050405020304" pitchFamily="18" charset="0"/>
                <a:cs typeface="Arial" panose="020B0604020202020204" pitchFamily="34" charset="0"/>
              </a:rPr>
              <a:t>God our Father, help us to see Jesus in all people and to treat them as we would wish to be treated ourselves. Let us always be ready to encourage and motivate others, often in the small everyday tasks in life. </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a:p>
            <a:pPr fontAlgn="base">
              <a:lnSpc>
                <a:spcPct val="107000"/>
              </a:lnSpc>
              <a:spcAft>
                <a:spcPts val="800"/>
              </a:spcAft>
            </a:pPr>
            <a:r>
              <a:rPr lang="en-GB" sz="2400" b="1" dirty="0">
                <a:solidFill>
                  <a:srgbClr val="7030A0"/>
                </a:solidFill>
                <a:latin typeface="Ink Free" panose="03080402000500000000" pitchFamily="66" charset="0"/>
                <a:ea typeface="Times New Roman" panose="02020603050405020304" pitchFamily="18" charset="0"/>
                <a:cs typeface="Arial" panose="020B0604020202020204" pitchFamily="34" charset="0"/>
              </a:rPr>
              <a:t>Help us to ‘stay awake’ and listen and to live our lives as you ask us to. Amen</a:t>
            </a:r>
            <a:r>
              <a:rPr lang="en-GB" sz="2400" b="1">
                <a:solidFill>
                  <a:srgbClr val="7030A0"/>
                </a:solidFill>
                <a:latin typeface="Ink Free" panose="03080402000500000000" pitchFamily="66" charset="0"/>
                <a:ea typeface="Times New Roman" panose="02020603050405020304" pitchFamily="18" charset="0"/>
                <a:cs typeface="Arial" panose="020B0604020202020204" pitchFamily="34" charset="0"/>
              </a:rPr>
              <a:t>. </a:t>
            </a:r>
            <a:endParaRPr lang="en-GB" sz="2400" b="1" dirty="0">
              <a:latin typeface="Ink Free" panose="03080402000500000000" pitchFamily="66"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rot="10800000" flipV="1">
            <a:off x="5436094" y="1628800"/>
            <a:ext cx="3456385" cy="3843442"/>
          </a:xfrm>
          <a:prstGeom prst="rect">
            <a:avLst/>
          </a:prstGeom>
        </p:spPr>
      </p:pic>
    </p:spTree>
    <p:extLst>
      <p:ext uri="{BB962C8B-B14F-4D97-AF65-F5344CB8AC3E}">
        <p14:creationId xmlns:p14="http://schemas.microsoft.com/office/powerpoint/2010/main" val="4003000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52120" y="260648"/>
            <a:ext cx="2332036" cy="523220"/>
          </a:xfrm>
          <a:prstGeom prst="rect">
            <a:avLst/>
          </a:prstGeom>
          <a:noFill/>
        </p:spPr>
        <p:txBody>
          <a:bodyPr wrap="square" rtlCol="0">
            <a:spAutoFit/>
          </a:bodyPr>
          <a:lstStyle/>
          <a:p>
            <a:pPr algn="r"/>
            <a:endParaRPr lang="en-GB" sz="2800" b="1" dirty="0">
              <a:solidFill>
                <a:schemeClr val="bg1"/>
              </a:solidFill>
            </a:endParaRPr>
          </a:p>
        </p:txBody>
      </p:sp>
      <p:sp>
        <p:nvSpPr>
          <p:cNvPr id="2" name="Rectangle 1"/>
          <p:cNvSpPr/>
          <p:nvPr/>
        </p:nvSpPr>
        <p:spPr>
          <a:xfrm>
            <a:off x="467543" y="1083422"/>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4" name="Rectangle 13"/>
          <p:cNvSpPr/>
          <p:nvPr/>
        </p:nvSpPr>
        <p:spPr>
          <a:xfrm>
            <a:off x="211426" y="6382730"/>
            <a:ext cx="5584710" cy="369332"/>
          </a:xfrm>
          <a:prstGeom prst="rect">
            <a:avLst/>
          </a:prstGeom>
        </p:spPr>
        <p:txBody>
          <a:bodyPr wrap="square">
            <a:spAutoFit/>
          </a:bodyPr>
          <a:lstStyle/>
          <a:p>
            <a:r>
              <a:rPr lang="en-GB" dirty="0"/>
              <a:t> </a:t>
            </a:r>
          </a:p>
        </p:txBody>
      </p:sp>
      <p:sp>
        <p:nvSpPr>
          <p:cNvPr id="15" name="Rectangle 14"/>
          <p:cNvSpPr/>
          <p:nvPr/>
        </p:nvSpPr>
        <p:spPr>
          <a:xfrm>
            <a:off x="354595" y="1303066"/>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 name="Picture 19" descr="Image result for Encouragement quote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3" y="963857"/>
            <a:ext cx="6336706" cy="4553541"/>
          </a:xfrm>
          <a:prstGeom prst="rect">
            <a:avLst/>
          </a:prstGeom>
          <a:noFill/>
          <a:ln>
            <a:noFill/>
          </a:ln>
        </p:spPr>
      </p:pic>
      <p:pic>
        <p:nvPicPr>
          <p:cNvPr id="21" name="Picture 20"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08840" y="1688003"/>
            <a:ext cx="581025" cy="581025"/>
          </a:xfrm>
          <a:prstGeom prst="rect">
            <a:avLst/>
          </a:prstGeom>
          <a:noFill/>
          <a:ln>
            <a:noFill/>
          </a:ln>
        </p:spPr>
      </p:pic>
      <p:pic>
        <p:nvPicPr>
          <p:cNvPr id="22" name="Picture 21"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flipV="1">
            <a:off x="8189865" y="2465475"/>
            <a:ext cx="648072" cy="748791"/>
          </a:xfrm>
          <a:prstGeom prst="rect">
            <a:avLst/>
          </a:prstGeom>
          <a:noFill/>
          <a:ln>
            <a:noFill/>
          </a:ln>
        </p:spPr>
      </p:pic>
      <p:pic>
        <p:nvPicPr>
          <p:cNvPr id="23" name="Picture 22"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3266" y="2937602"/>
            <a:ext cx="581025" cy="581025"/>
          </a:xfrm>
          <a:prstGeom prst="rect">
            <a:avLst/>
          </a:prstGeom>
          <a:noFill/>
          <a:ln>
            <a:noFill/>
          </a:ln>
        </p:spPr>
      </p:pic>
      <p:pic>
        <p:nvPicPr>
          <p:cNvPr id="24" name="Picture 23"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55820" y="3544204"/>
            <a:ext cx="581025" cy="581025"/>
          </a:xfrm>
          <a:prstGeom prst="rect">
            <a:avLst/>
          </a:prstGeom>
          <a:noFill/>
          <a:ln>
            <a:noFill/>
          </a:ln>
        </p:spPr>
      </p:pic>
      <p:pic>
        <p:nvPicPr>
          <p:cNvPr id="25" name="Picture 24"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58920" y="4287095"/>
            <a:ext cx="581025" cy="581025"/>
          </a:xfrm>
          <a:prstGeom prst="rect">
            <a:avLst/>
          </a:prstGeom>
          <a:noFill/>
          <a:ln>
            <a:noFill/>
          </a:ln>
        </p:spPr>
      </p:pic>
      <p:pic>
        <p:nvPicPr>
          <p:cNvPr id="26" name="Picture 25"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1395" y="1142765"/>
            <a:ext cx="581025" cy="581025"/>
          </a:xfrm>
          <a:prstGeom prst="rect">
            <a:avLst/>
          </a:prstGeom>
          <a:noFill/>
          <a:ln>
            <a:noFill/>
          </a:ln>
        </p:spPr>
      </p:pic>
      <p:pic>
        <p:nvPicPr>
          <p:cNvPr id="27" name="Picture 26"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0352" y="5424722"/>
            <a:ext cx="581025" cy="581025"/>
          </a:xfrm>
          <a:prstGeom prst="rect">
            <a:avLst/>
          </a:prstGeom>
          <a:noFill/>
          <a:ln>
            <a:noFill/>
          </a:ln>
        </p:spPr>
      </p:pic>
      <p:pic>
        <p:nvPicPr>
          <p:cNvPr id="28" name="Picture 27"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5031935"/>
            <a:ext cx="1234513" cy="1075427"/>
          </a:xfrm>
          <a:prstGeom prst="rect">
            <a:avLst/>
          </a:prstGeom>
          <a:noFill/>
          <a:ln>
            <a:noFill/>
          </a:ln>
        </p:spPr>
      </p:pic>
      <p:pic>
        <p:nvPicPr>
          <p:cNvPr id="29" name="Picture 28" descr="Image result for small flower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84302" y="6105822"/>
            <a:ext cx="581025" cy="581025"/>
          </a:xfrm>
          <a:prstGeom prst="rect">
            <a:avLst/>
          </a:prstGeom>
          <a:noFill/>
          <a:ln>
            <a:noFill/>
          </a:ln>
        </p:spPr>
      </p:pic>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4898</TotalTime>
  <Words>721</Words>
  <Application>Microsoft Office PowerPoint</Application>
  <PresentationFormat>On-screen Show (4:3)</PresentationFormat>
  <Paragraphs>57</Paragraphs>
  <Slides>7</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Comic Sans MS</vt:lpstr>
      <vt:lpstr>Ink Free</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118</cp:revision>
  <dcterms:created xsi:type="dcterms:W3CDTF">2018-06-04T06:48:49Z</dcterms:created>
  <dcterms:modified xsi:type="dcterms:W3CDTF">2024-02-21T20:08:12Z</dcterms:modified>
</cp:coreProperties>
</file>