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88" r:id="rId3"/>
    <p:sldId id="280" r:id="rId4"/>
    <p:sldId id="283" r:id="rId5"/>
    <p:sldId id="28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AF0068-F892-44E2-B998-19B7DC2F56C8}" v="19" dt="2022-02-21T12:17:48.1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9" d="100"/>
          <a:sy n="119" d="100"/>
        </p:scale>
        <p:origin x="121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25/02/2022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539181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25/02/2022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25/02/2022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25/02/2022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25/02/2022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P-Zp586pvZ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1677508" y="553025"/>
            <a:ext cx="5760640" cy="974562"/>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Gospel: 8th Sunday of Ordinary Time </a:t>
            </a:r>
            <a:endParaRPr lang="en-GB" sz="2400" b="1" dirty="0">
              <a:solidFill>
                <a:prstClr val="black"/>
              </a:solidFill>
              <a:latin typeface="Kristen ITC" panose="03050502040202030202" pitchFamily="66"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Year C</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Fifth Sunday in Ordinary Time 6 th Sunday in Ordinary Time 17th February th  Sunday in. - ppt download">
            <a:extLst>
              <a:ext uri="{FF2B5EF4-FFF2-40B4-BE49-F238E27FC236}">
                <a16:creationId xmlns:a16="http://schemas.microsoft.com/office/drawing/2014/main" id="{12BFA56A-C765-4BBB-BDF3-AAF6509273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844824"/>
            <a:ext cx="5760640" cy="3888431"/>
          </a:xfrm>
          <a:prstGeom prst="rect">
            <a:avLst/>
          </a:prstGeom>
          <a:noFill/>
          <a:ln>
            <a:noFill/>
          </a:ln>
        </p:spPr>
      </p:pic>
      <p:sp>
        <p:nvSpPr>
          <p:cNvPr id="2" name="TextBox 1">
            <a:extLst>
              <a:ext uri="{FF2B5EF4-FFF2-40B4-BE49-F238E27FC236}">
                <a16:creationId xmlns:a16="http://schemas.microsoft.com/office/drawing/2014/main" id="{AF89D9B7-90FC-4ECA-B6A5-05EDB68B4FB3}"/>
              </a:ext>
            </a:extLst>
          </p:cNvPr>
          <p:cNvSpPr txBox="1"/>
          <p:nvPr/>
        </p:nvSpPr>
        <p:spPr>
          <a:xfrm>
            <a:off x="2155206" y="6165304"/>
            <a:ext cx="4833588" cy="646331"/>
          </a:xfrm>
          <a:prstGeom prst="rect">
            <a:avLst/>
          </a:prstGeom>
          <a:noFill/>
        </p:spPr>
        <p:txBody>
          <a:bodyPr wrap="square" rtlCol="0">
            <a:spAutoFit/>
          </a:bodyPr>
          <a:lstStyle/>
          <a:p>
            <a:r>
              <a:rPr lang="en-GB" dirty="0">
                <a:hlinkClick r:id="rId4"/>
              </a:rPr>
              <a:t>https://www.youtube.com/watch?v=P-Zp586pvZg</a:t>
            </a:r>
            <a:endParaRPr lang="en-GB" dirty="0"/>
          </a:p>
          <a:p>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79C4904B-4214-4C64-944C-6B767CDB94B4}"/>
              </a:ext>
            </a:extLst>
          </p:cNvPr>
          <p:cNvSpPr txBox="1"/>
          <p:nvPr/>
        </p:nvSpPr>
        <p:spPr>
          <a:xfrm>
            <a:off x="604297" y="5070545"/>
            <a:ext cx="41764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
        <p:nvSpPr>
          <p:cNvPr id="12" name="TextBox 11">
            <a:extLst>
              <a:ext uri="{FF2B5EF4-FFF2-40B4-BE49-F238E27FC236}">
                <a16:creationId xmlns:a16="http://schemas.microsoft.com/office/drawing/2014/main" id="{7BB0464F-EF3D-4AD3-B039-F8C608EC26E7}"/>
              </a:ext>
            </a:extLst>
          </p:cNvPr>
          <p:cNvSpPr txBox="1"/>
          <p:nvPr/>
        </p:nvSpPr>
        <p:spPr>
          <a:xfrm>
            <a:off x="626993" y="404664"/>
            <a:ext cx="7704856" cy="4657172"/>
          </a:xfrm>
          <a:prstGeom prst="rect">
            <a:avLst/>
          </a:prstGeom>
          <a:noFill/>
        </p:spPr>
        <p:txBody>
          <a:bodyPr wrap="square">
            <a:spAutoFit/>
          </a:bodyPr>
          <a:lstStyle/>
          <a:p>
            <a:pPr algn="ctr">
              <a:lnSpc>
                <a:spcPct val="107000"/>
              </a:lnSpc>
              <a:spcAft>
                <a:spcPts val="800"/>
              </a:spcAft>
            </a:pPr>
            <a:r>
              <a:rPr lang="en-GB" sz="2000" b="1" u="sng" dirty="0">
                <a:effectLst/>
                <a:latin typeface="Comic Sans MS" panose="030F0702030302020204" pitchFamily="66" charset="0"/>
                <a:ea typeface="Calibri" panose="020F0502020204030204" pitchFamily="34" charset="0"/>
                <a:cs typeface="Calibri" panose="020F0502020204030204" pitchFamily="34" charset="0"/>
              </a:rPr>
              <a:t>Gospel </a:t>
            </a:r>
            <a:r>
              <a:rPr lang="en-GB" sz="2000" b="1" dirty="0">
                <a:effectLst/>
                <a:latin typeface="Comic Sans MS" panose="030F0702030302020204" pitchFamily="66" charset="0"/>
                <a:ea typeface="Calibri" panose="020F0502020204030204" pitchFamily="34" charset="0"/>
                <a:cs typeface="Calibri" panose="020F0502020204030204" pitchFamily="34" charset="0"/>
              </a:rPr>
              <a:t>- 8th Sunday of Ordinary Time - Year C</a:t>
            </a:r>
          </a:p>
          <a:p>
            <a:pPr>
              <a:lnSpc>
                <a:spcPct val="107000"/>
              </a:lnSpc>
              <a:spcAft>
                <a:spcPts val="800"/>
              </a:spcAft>
            </a:pP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Jesus told them this parable: </a:t>
            </a:r>
            <a:r>
              <a:rPr lang="en-GB"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“Can the blind lead the blind?</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Will they not both fall into a pit? The student is not above the teacher, but everyone who is fully trained will be like their teacher </a:t>
            </a:r>
            <a:r>
              <a:rPr lang="en-GB" b="1" baseline="30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a:r>
            <a:r>
              <a:rPr lang="en-GB"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Why do you look at the speck of sawdust in your friend’s eye and pay no attention to the plank in your own eye?</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a:t>
            </a:r>
            <a:r>
              <a:rPr lang="en-GB" b="1" baseline="30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How can you say to your friend, ‘Friend, let me take the speck out of your eye,’ when you yourself fail to see the plank in your own eye? You hypocrite, first take the plank out of your eye, and then you will see clearly to remove the speck from your friend’s eye.</a:t>
            </a:r>
            <a:r>
              <a:rPr lang="en-GB" b="1" baseline="30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“No good tree bears bad fruit, nor does a bad tree bear good fruit.</a:t>
            </a:r>
            <a:r>
              <a:rPr lang="en-GB" b="1" baseline="30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a:t>
            </a:r>
            <a:r>
              <a:rPr lang="en-GB"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Each tree is recognized by its own fruit. People do not pick figs from thorn bushes, or grapes from briers. A good man brings good things out of the good stored up in his heart, and an evil man brings evil things out of the evil stored up in his heart. For the mouth speaks what the heart is full of</a:t>
            </a:r>
            <a:r>
              <a:rPr lang="en-GB" sz="1600"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Luke 6:39-45</a:t>
            </a:r>
            <a:endParaRPr lang="en-GB" sz="1600" b="1" dirty="0">
              <a:effectLst/>
              <a:latin typeface="Comic Sans MS" panose="030F0702030302020204" pitchFamily="66"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422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TextBox 14">
            <a:extLst>
              <a:ext uri="{FF2B5EF4-FFF2-40B4-BE49-F238E27FC236}">
                <a16:creationId xmlns:a16="http://schemas.microsoft.com/office/drawing/2014/main" id="{2CB332BF-4A40-488B-AD76-FFA4FD82F9FB}"/>
              </a:ext>
            </a:extLst>
          </p:cNvPr>
          <p:cNvSpPr txBox="1"/>
          <p:nvPr/>
        </p:nvSpPr>
        <p:spPr>
          <a:xfrm>
            <a:off x="395536" y="260648"/>
            <a:ext cx="8424936" cy="6268886"/>
          </a:xfrm>
          <a:prstGeom prst="rect">
            <a:avLst/>
          </a:prstGeom>
          <a:noFill/>
        </p:spPr>
        <p:txBody>
          <a:bodyPr wrap="square">
            <a:spAutoFit/>
          </a:bodyPr>
          <a:lstStyle/>
          <a:p>
            <a:pPr>
              <a:lnSpc>
                <a:spcPct val="107000"/>
              </a:lnSpc>
              <a:spcAft>
                <a:spcPts val="800"/>
              </a:spcAft>
            </a:pPr>
            <a:r>
              <a:rPr lang="en-GB" sz="18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Reflectio</a:t>
            </a:r>
            <a:r>
              <a:rPr lang="en-GB" b="1" dirty="0">
                <a:solidFill>
                  <a:srgbClr val="000000"/>
                </a:solidFill>
                <a:latin typeface="Comic Sans MS" panose="030F0702030302020204" pitchFamily="66" charset="0"/>
                <a:ea typeface="Calibri" panose="020F0502020204030204" pitchFamily="34" charset="0"/>
                <a:cs typeface="Times New Roman" panose="02020603050405020304" pitchFamily="18" charset="0"/>
              </a:rPr>
              <a:t>n</a:t>
            </a:r>
            <a:r>
              <a:rPr lang="en-GB" sz="18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Jesus </a:t>
            </a:r>
            <a:r>
              <a:rPr lang="en-GB" sz="1800" dirty="0">
                <a:effectLst/>
                <a:latin typeface="Comic Sans MS" panose="030F0702030302020204" pitchFamily="66" charset="0"/>
                <a:ea typeface="Verdana" panose="020B0604030504040204" pitchFamily="34" charset="0"/>
                <a:cs typeface="Calibri" panose="020F0502020204030204" pitchFamily="34" charset="0"/>
              </a:rPr>
              <a:t>talks about seeing a tiny splinter in someone else’s eye, but not seeing the great plank of wood in our own.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We are the “blind leading the blind” if we try to help or influence others when we aren’t willing to examine our conscience and change our own behaviour. </a:t>
            </a:r>
            <a:r>
              <a:rPr lang="en-GB" sz="1800" dirty="0">
                <a:effectLst/>
                <a:latin typeface="Comic Sans MS" panose="030F0702030302020204" pitchFamily="66" charset="0"/>
                <a:ea typeface="Verdana" panose="020B0604030504040204" pitchFamily="34" charset="0"/>
                <a:cs typeface="Calibri" panose="020F0502020204030204" pitchFamily="34" charset="0"/>
              </a:rPr>
              <a:t>Jesus is saying it is much easier to notice the tiniest mistake that someone else has made, rather than to see our own mistakes and what we have done wrong.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omic Sans MS" panose="030F0702030302020204" pitchFamily="66" charset="0"/>
                <a:ea typeface="Verdana" panose="020B0604030504040204" pitchFamily="34" charset="0"/>
                <a:cs typeface="Calibri" panose="020F0502020204030204" pitchFamily="34" charset="0"/>
              </a:rPr>
              <a:t>He </a:t>
            </a: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teaches us that in order to do good deeds and be of service to others, we must have </a:t>
            </a:r>
            <a:r>
              <a:rPr lang="en-GB" sz="18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integrity and a good heart</a:t>
            </a: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800" dirty="0">
                <a:effectLst/>
                <a:latin typeface="Comic Sans MS" panose="030F0702030302020204" pitchFamily="66" charset="0"/>
                <a:ea typeface="Verdana" panose="020B0604030504040204" pitchFamily="34" charset="0"/>
                <a:cs typeface="Calibri" panose="020F0502020204030204" pitchFamily="34" charset="0"/>
              </a:rPr>
              <a:t>He is saying we must change the way we act before we can expect anyone else to change.</a:t>
            </a:r>
            <a:r>
              <a:rPr lang="en-GB" sz="1800" dirty="0">
                <a:effectLst/>
                <a:latin typeface="Comic Sans MS" panose="030F0702030302020204" pitchFamily="66" charset="0"/>
                <a:ea typeface="Verdana" panose="020B0604030504040204" pitchFamily="34" charset="0"/>
                <a:cs typeface="Verdana" panose="020B0604030504040204" pitchFamily="34" charset="0"/>
              </a:rPr>
              <a:t> </a:t>
            </a:r>
            <a:r>
              <a:rPr lang="en-GB" sz="1800" dirty="0">
                <a:effectLst/>
                <a:latin typeface="Comic Sans MS" panose="030F0702030302020204" pitchFamily="66" charset="0"/>
                <a:ea typeface="Verdana" panose="020B0604030504040204" pitchFamily="34" charset="0"/>
                <a:cs typeface="Calibri" panose="020F0502020204030204" pitchFamily="34" charset="0"/>
              </a:rPr>
              <a:t>If we cannot be good and do what is right, how can we ask other people to do the same?</a:t>
            </a:r>
          </a:p>
          <a:p>
            <a:pPr>
              <a:lnSpc>
                <a:spcPct val="107000"/>
              </a:lnSpc>
              <a:spcAft>
                <a:spcPts val="800"/>
              </a:spcAft>
            </a:pPr>
            <a:r>
              <a:rPr lang="en-GB" sz="1800" dirty="0">
                <a:effectLst/>
                <a:latin typeface="Comic Sans MS" panose="030F0702030302020204" pitchFamily="66" charset="0"/>
                <a:ea typeface="Verdana" panose="020B0604030504040204" pitchFamily="34" charset="0"/>
                <a:cs typeface="Calibri" panose="020F0502020204030204" pitchFamily="34" charset="0"/>
              </a:rPr>
              <a:t>So this week the Gospel teaches us </a:t>
            </a: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to pay attention to our own poor choices rather than focus all our attention on someone else’s; that we cannot help others when we are blind to our own faults.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omic Sans MS" panose="030F0702030302020204" pitchFamily="66" charset="0"/>
                <a:ea typeface="Verdana" panose="020B0604030504040204" pitchFamily="34" charset="0"/>
                <a:cs typeface="Calibri" panose="020F0502020204030204" pitchFamily="34" charset="0"/>
              </a:rPr>
              <a:t>Jesus says that good people have a store of goodness in their hearts; that the words someone speaks come from what is in their heart. So, if we let God fill our hearts with goodness and love, we will be able to speak words </a:t>
            </a:r>
          </a:p>
          <a:p>
            <a:r>
              <a:rPr lang="en-GB" dirty="0">
                <a:latin typeface="Comic Sans MS" panose="030F0702030302020204" pitchFamily="66" charset="0"/>
                <a:ea typeface="Verdana" panose="020B0604030504040204" pitchFamily="34" charset="0"/>
                <a:cs typeface="Calibri" panose="020F0502020204030204" pitchFamily="34" charset="0"/>
              </a:rPr>
              <a:t>w</a:t>
            </a:r>
            <a:r>
              <a:rPr lang="en-GB" sz="1800" dirty="0">
                <a:effectLst/>
                <a:latin typeface="Comic Sans MS" panose="030F0702030302020204" pitchFamily="66" charset="0"/>
                <a:ea typeface="Verdana" panose="020B0604030504040204" pitchFamily="34" charset="0"/>
                <a:cs typeface="Calibri" panose="020F0502020204030204" pitchFamily="34" charset="0"/>
              </a:rPr>
              <a:t>hich will share the goodness and love with others.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4103" y="6347785"/>
            <a:ext cx="5164114" cy="369332"/>
          </a:xfrm>
          <a:prstGeom prst="rect">
            <a:avLst/>
          </a:prstGeom>
        </p:spPr>
        <p:txBody>
          <a:bodyPr wrap="square">
            <a:spAutoFit/>
          </a:bodyPr>
          <a:lstStyle/>
          <a:p>
            <a:r>
              <a:rPr lang="en-GB" dirty="0"/>
              <a:t> </a:t>
            </a:r>
          </a:p>
        </p:txBody>
      </p:sp>
      <p:pic>
        <p:nvPicPr>
          <p:cNvPr id="12" name="Picture 11">
            <a:extLst>
              <a:ext uri="{FF2B5EF4-FFF2-40B4-BE49-F238E27FC236}">
                <a16:creationId xmlns:a16="http://schemas.microsoft.com/office/drawing/2014/main" id="{58B5F84F-3129-4AAF-8FB2-F6C987E00C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54699" y="4378882"/>
            <a:ext cx="1993594" cy="2153569"/>
          </a:xfrm>
          <a:prstGeom prst="rect">
            <a:avLst/>
          </a:prstGeom>
          <a:noFill/>
        </p:spPr>
      </p:pic>
      <p:pic>
        <p:nvPicPr>
          <p:cNvPr id="14" name="Picture 13" descr="Text&#10;&#10;Description automatically generated">
            <a:extLst>
              <a:ext uri="{FF2B5EF4-FFF2-40B4-BE49-F238E27FC236}">
                <a16:creationId xmlns:a16="http://schemas.microsoft.com/office/drawing/2014/main" id="{2833927A-DA46-4E0B-86C1-B7D84B7C051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54699" y="697183"/>
            <a:ext cx="1975198" cy="2230034"/>
          </a:xfrm>
          <a:prstGeom prst="rect">
            <a:avLst/>
          </a:prstGeom>
          <a:noFill/>
        </p:spPr>
      </p:pic>
      <p:pic>
        <p:nvPicPr>
          <p:cNvPr id="3" name="Picture 2">
            <a:extLst>
              <a:ext uri="{FF2B5EF4-FFF2-40B4-BE49-F238E27FC236}">
                <a16:creationId xmlns:a16="http://schemas.microsoft.com/office/drawing/2014/main" id="{B091FF63-88B3-47BE-8160-A8DB6B024B1D}"/>
              </a:ext>
            </a:extLst>
          </p:cNvPr>
          <p:cNvPicPr>
            <a:picLocks noChangeAspect="1"/>
          </p:cNvPicPr>
          <p:nvPr/>
        </p:nvPicPr>
        <p:blipFill>
          <a:blip r:embed="rId5"/>
          <a:stretch>
            <a:fillRect/>
          </a:stretch>
        </p:blipFill>
        <p:spPr>
          <a:xfrm>
            <a:off x="107505" y="4437172"/>
            <a:ext cx="1885110" cy="2104906"/>
          </a:xfrm>
          <a:prstGeom prst="rect">
            <a:avLst/>
          </a:prstGeom>
        </p:spPr>
      </p:pic>
      <p:sp>
        <p:nvSpPr>
          <p:cNvPr id="6" name="TextBox 5">
            <a:extLst>
              <a:ext uri="{FF2B5EF4-FFF2-40B4-BE49-F238E27FC236}">
                <a16:creationId xmlns:a16="http://schemas.microsoft.com/office/drawing/2014/main" id="{309F11A8-5F61-4FF6-A3BE-19D11C4B7677}"/>
              </a:ext>
            </a:extLst>
          </p:cNvPr>
          <p:cNvSpPr txBox="1"/>
          <p:nvPr/>
        </p:nvSpPr>
        <p:spPr>
          <a:xfrm>
            <a:off x="496667" y="697183"/>
            <a:ext cx="6329722" cy="2230034"/>
          </a:xfrm>
          <a:prstGeom prst="rect">
            <a:avLst/>
          </a:prstGeom>
          <a:noFill/>
          <a:ln w="28575">
            <a:solidFill>
              <a:srgbClr val="FFC000"/>
            </a:solidFill>
          </a:ln>
        </p:spPr>
        <p:txBody>
          <a:bodyPr wrap="square" rtlCol="0">
            <a:spAutoFit/>
          </a:bodyPr>
          <a:lstStyle/>
          <a:p>
            <a:pPr algn="ctr">
              <a:lnSpc>
                <a:spcPct val="107000"/>
              </a:lnSpc>
              <a:spcAft>
                <a:spcPts val="600"/>
              </a:spcAft>
            </a:pPr>
            <a:r>
              <a:rPr lang="en-GB" sz="1800" b="1" i="1" dirty="0">
                <a:solidFill>
                  <a:srgbClr val="333333"/>
                </a:solidFill>
                <a:effectLst/>
                <a:latin typeface="Comic Sans MS" panose="030F0702030302020204" pitchFamily="66" charset="0"/>
                <a:ea typeface="Calibri" panose="020F0502020204030204" pitchFamily="34" charset="0"/>
                <a:cs typeface="Times New Roman" panose="02020603050405020304" pitchFamily="18" charset="0"/>
              </a:rPr>
              <a:t>There is a saying</a:t>
            </a:r>
            <a:r>
              <a:rPr lang="en-GB" sz="1800" b="1" i="0" dirty="0">
                <a:solidFill>
                  <a:srgbClr val="333333"/>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800" i="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800" b="1" i="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When we point our finger at others, we have three fingers pointing back at ourselves.’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GB" sz="1800" i="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We don’t notice the three fingers because they’re hidden. The saying warns us about making judgments about others. </a:t>
            </a:r>
            <a:r>
              <a:rPr lang="en-GB" sz="18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When we judge others, we are not noticing the behaviours we need to change in ourselves.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39204EB6-EC14-4208-A88C-0E6D2C3F7505}"/>
              </a:ext>
            </a:extLst>
          </p:cNvPr>
          <p:cNvSpPr txBox="1"/>
          <p:nvPr/>
        </p:nvSpPr>
        <p:spPr>
          <a:xfrm>
            <a:off x="2081893" y="2970523"/>
            <a:ext cx="4744496" cy="3571555"/>
          </a:xfrm>
          <a:prstGeom prst="rect">
            <a:avLst/>
          </a:prstGeom>
          <a:noFill/>
          <a:ln w="28575">
            <a:solidFill>
              <a:srgbClr val="FFC000"/>
            </a:solidFill>
          </a:ln>
        </p:spPr>
        <p:txBody>
          <a:bodyPr wrap="square" rtlCol="0">
            <a:spAutoFit/>
          </a:bodyPr>
          <a:lstStyle/>
          <a:p>
            <a:pPr>
              <a:lnSpc>
                <a:spcPct val="107000"/>
              </a:lnSpc>
              <a:spcAft>
                <a:spcPts val="800"/>
              </a:spcAft>
            </a:pPr>
            <a:r>
              <a:rPr lang="en-GB" sz="16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 you allow the right kind of light to shine from your heart?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Write a sentence to explain what these quotes mean to you.</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latin typeface="Comic Sans MS" panose="030F0702030302020204" pitchFamily="66" charset="0"/>
                <a:ea typeface="Verdana" panose="020B0604030504040204" pitchFamily="34" charset="0"/>
                <a:cs typeface="Calibri" panose="020F0502020204030204" pitchFamily="34"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Are you the person that Jesus asks you to be or are you the blind leading the blind?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How might you persuade yourself to change to become a great role model in your school?</a:t>
            </a:r>
            <a:endParaRPr lang="en-GB" sz="1600" dirty="0"/>
          </a:p>
        </p:txBody>
      </p:sp>
      <p:sp>
        <p:nvSpPr>
          <p:cNvPr id="8" name="TextBox 7">
            <a:extLst>
              <a:ext uri="{FF2B5EF4-FFF2-40B4-BE49-F238E27FC236}">
                <a16:creationId xmlns:a16="http://schemas.microsoft.com/office/drawing/2014/main" id="{B6FDC7C9-C29A-4C5F-A2AD-38DE2C83E1DD}"/>
              </a:ext>
            </a:extLst>
          </p:cNvPr>
          <p:cNvSpPr txBox="1"/>
          <p:nvPr/>
        </p:nvSpPr>
        <p:spPr>
          <a:xfrm flipH="1">
            <a:off x="2819935" y="140883"/>
            <a:ext cx="2256121" cy="369332"/>
          </a:xfrm>
          <a:prstGeom prst="rect">
            <a:avLst/>
          </a:prstGeom>
          <a:noFill/>
        </p:spPr>
        <p:txBody>
          <a:bodyPr wrap="square" rtlCol="0">
            <a:spAutoFit/>
          </a:bodyPr>
          <a:lstStyle/>
          <a:p>
            <a:r>
              <a:rPr lang="en-GB" b="1" dirty="0">
                <a:latin typeface="Comic Sans MS" panose="030F0702030302020204" pitchFamily="66" charset="0"/>
              </a:rPr>
              <a:t>Post-it Challenge:</a:t>
            </a:r>
          </a:p>
        </p:txBody>
      </p:sp>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DF581E2-76BD-428D-9DB0-76FDC575B7C8}"/>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CAF102F8-153E-4027-883A-CDB8A6591868}"/>
              </a:ext>
            </a:extLst>
          </p:cNvPr>
          <p:cNvSpPr>
            <a:spLocks noChangeArrowheads="1"/>
          </p:cNvSpPr>
          <p:nvPr/>
        </p:nvSpPr>
        <p:spPr bwMode="auto">
          <a:xfrm>
            <a:off x="691980" y="320244"/>
            <a:ext cx="261463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chemeClr val="tx1"/>
                </a:solidFill>
                <a:effectLst/>
                <a:latin typeface="Ink Free" panose="03080402000500000000" pitchFamily="66" charset="0"/>
                <a:ea typeface="Calibri" panose="020F0502020204030204" pitchFamily="34" charset="0"/>
                <a:cs typeface="Calibri" panose="020F0502020204030204" pitchFamily="34" charset="0"/>
              </a:rPr>
              <a:t>Let us pray:</a:t>
            </a:r>
            <a:endParaRPr kumimoji="0" lang="en-GB" altLang="en-US" sz="2800" b="1" i="0" u="none" strike="noStrike" cap="none" normalizeH="0" baseline="0" dirty="0">
              <a:ln>
                <a:noFill/>
              </a:ln>
              <a:solidFill>
                <a:schemeClr val="tx1"/>
              </a:solidFill>
              <a:effectLst/>
              <a:latin typeface="Ink Free" panose="03080402000500000000" pitchFamily="66" charset="0"/>
            </a:endParaRPr>
          </a:p>
        </p:txBody>
      </p:sp>
      <p:sp>
        <p:nvSpPr>
          <p:cNvPr id="10" name="TextBox 9">
            <a:extLst>
              <a:ext uri="{FF2B5EF4-FFF2-40B4-BE49-F238E27FC236}">
                <a16:creationId xmlns:a16="http://schemas.microsoft.com/office/drawing/2014/main" id="{EC7756D4-1B3B-466B-A2F4-9C5C90AF421C}"/>
              </a:ext>
            </a:extLst>
          </p:cNvPr>
          <p:cNvSpPr txBox="1"/>
          <p:nvPr/>
        </p:nvSpPr>
        <p:spPr>
          <a:xfrm>
            <a:off x="691980" y="1147737"/>
            <a:ext cx="7111678" cy="3818161"/>
          </a:xfrm>
          <a:prstGeom prst="rect">
            <a:avLst/>
          </a:prstGeom>
          <a:noFill/>
        </p:spPr>
        <p:txBody>
          <a:bodyPr wrap="square">
            <a:spAutoFit/>
          </a:bodyPr>
          <a:lstStyle/>
          <a:p>
            <a:pPr>
              <a:lnSpc>
                <a:spcPct val="107000"/>
              </a:lnSpc>
              <a:spcAft>
                <a:spcPts val="600"/>
              </a:spcAft>
            </a:pPr>
            <a:r>
              <a:rPr lang="en-GB" sz="2600" b="1" dirty="0">
                <a:effectLst/>
                <a:latin typeface="Ink Free" panose="03080402000500000000" pitchFamily="66" charset="0"/>
                <a:ea typeface="Verdana" panose="020B0604030504040204" pitchFamily="34" charset="0"/>
                <a:cs typeface="Verdana" panose="020B0604030504040204" pitchFamily="34" charset="0"/>
              </a:rPr>
              <a:t>Loving God,</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GB" sz="2600" b="1" dirty="0">
                <a:effectLst/>
                <a:latin typeface="Ink Free" panose="03080402000500000000" pitchFamily="66" charset="0"/>
                <a:ea typeface="Verdana" panose="020B0604030504040204" pitchFamily="34" charset="0"/>
                <a:cs typeface="Verdana" panose="020B0604030504040204" pitchFamily="34" charset="0"/>
              </a:rPr>
              <a:t>Fill our hearts with kindness, love, and generosity.</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US" sz="2600" b="1" dirty="0">
                <a:effectLst/>
                <a:latin typeface="Ink Free" panose="03080402000500000000" pitchFamily="66" charset="0"/>
                <a:ea typeface="Verdana" panose="020B0604030504040204" pitchFamily="34" charset="0"/>
                <a:cs typeface="Verdana" panose="020B0604030504040204" pitchFamily="34" charset="0"/>
              </a:rPr>
              <a:t>Guide us to be the people you created us to be.</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US" sz="2600" b="1" dirty="0">
                <a:effectLst/>
                <a:latin typeface="Ink Free" panose="03080402000500000000" pitchFamily="66" charset="0"/>
                <a:ea typeface="Verdana" panose="020B0604030504040204" pitchFamily="34" charset="0"/>
                <a:cs typeface="Verdana" panose="020B0604030504040204" pitchFamily="34" charset="0"/>
              </a:rPr>
              <a:t>Inspire us with hope, courage and goodness.</a:t>
            </a:r>
            <a:endParaRPr lang="en-GB"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US" sz="2600" b="1" dirty="0">
                <a:effectLst/>
                <a:latin typeface="Ink Free" panose="03080402000500000000" pitchFamily="66" charset="0"/>
                <a:ea typeface="Verdana" panose="020B0604030504040204" pitchFamily="34" charset="0"/>
                <a:cs typeface="Verdana" panose="020B0604030504040204" pitchFamily="34" charset="0"/>
              </a:rPr>
              <a:t>Help us to change ourselves first, before judging others, so that our world becomes a better place for everyone we meet. Amen     </a:t>
            </a:r>
          </a:p>
        </p:txBody>
      </p:sp>
      <p:pic>
        <p:nvPicPr>
          <p:cNvPr id="9" name="Picture 8">
            <a:extLst>
              <a:ext uri="{FF2B5EF4-FFF2-40B4-BE49-F238E27FC236}">
                <a16:creationId xmlns:a16="http://schemas.microsoft.com/office/drawing/2014/main" id="{7604AABB-DFE2-40F6-9995-16C457FBC3ED}"/>
              </a:ext>
            </a:extLst>
          </p:cNvPr>
          <p:cNvPicPr>
            <a:picLocks noChangeAspect="1"/>
          </p:cNvPicPr>
          <p:nvPr/>
        </p:nvPicPr>
        <p:blipFill>
          <a:blip r:embed="rId2"/>
          <a:stretch>
            <a:fillRect/>
          </a:stretch>
        </p:blipFill>
        <p:spPr>
          <a:xfrm>
            <a:off x="5076056" y="4620925"/>
            <a:ext cx="2520280" cy="1775470"/>
          </a:xfrm>
          <a:prstGeom prst="rect">
            <a:avLst/>
          </a:prstGeom>
        </p:spPr>
      </p:pic>
      <p:pic>
        <p:nvPicPr>
          <p:cNvPr id="1026" name="Picture 2" descr="💕 Two Hearts Emoji Meaning with Pictures: from A to Z">
            <a:extLst>
              <a:ext uri="{FF2B5EF4-FFF2-40B4-BE49-F238E27FC236}">
                <a16:creationId xmlns:a16="http://schemas.microsoft.com/office/drawing/2014/main" id="{3BA4A3BD-1882-4081-A11D-F965009B2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20244"/>
            <a:ext cx="2142836"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872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2453</TotalTime>
  <Words>711</Words>
  <Application>Microsoft Office PowerPoint</Application>
  <PresentationFormat>On-screen Show (4:3)</PresentationFormat>
  <Paragraphs>39</Paragraphs>
  <Slides>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72</cp:revision>
  <dcterms:created xsi:type="dcterms:W3CDTF">2018-06-04T06:48:49Z</dcterms:created>
  <dcterms:modified xsi:type="dcterms:W3CDTF">2022-02-25T08:54:11Z</dcterms:modified>
</cp:coreProperties>
</file>